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821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C3B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5308" y="0"/>
            <a:ext cx="4763770" cy="6858000"/>
          </a:xfrm>
          <a:custGeom>
            <a:avLst/>
            <a:gdLst/>
            <a:ahLst/>
            <a:cxnLst/>
            <a:rect l="l" t="t" r="r" b="b"/>
            <a:pathLst>
              <a:path w="4763770" h="6858000">
                <a:moveTo>
                  <a:pt x="1945640" y="0"/>
                </a:moveTo>
                <a:lnTo>
                  <a:pt x="3164840" y="6857999"/>
                </a:lnTo>
              </a:path>
              <a:path w="4763770" h="6858000">
                <a:moveTo>
                  <a:pt x="4763516" y="3681349"/>
                </a:moveTo>
                <a:lnTo>
                  <a:pt x="0" y="6857999"/>
                </a:lnTo>
              </a:path>
            </a:pathLst>
          </a:custGeom>
          <a:ln w="9525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1464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59" y="0"/>
                </a:moveTo>
                <a:lnTo>
                  <a:pt x="2043054" y="0"/>
                </a:lnTo>
                <a:lnTo>
                  <a:pt x="0" y="6858000"/>
                </a:lnTo>
                <a:lnTo>
                  <a:pt x="3007359" y="6858000"/>
                </a:lnTo>
                <a:lnTo>
                  <a:pt x="3007359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984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15" y="0"/>
                </a:moveTo>
                <a:lnTo>
                  <a:pt x="0" y="0"/>
                </a:lnTo>
                <a:lnTo>
                  <a:pt x="1207922" y="6858000"/>
                </a:lnTo>
                <a:lnTo>
                  <a:pt x="2587015" y="6858000"/>
                </a:lnTo>
                <a:lnTo>
                  <a:pt x="2587015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290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708" y="0"/>
                </a:moveTo>
                <a:lnTo>
                  <a:pt x="0" y="3809999"/>
                </a:lnTo>
                <a:lnTo>
                  <a:pt x="3259708" y="3809999"/>
                </a:lnTo>
                <a:lnTo>
                  <a:pt x="3259708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561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63" y="0"/>
                </a:moveTo>
                <a:lnTo>
                  <a:pt x="0" y="0"/>
                </a:lnTo>
                <a:lnTo>
                  <a:pt x="2467723" y="6858000"/>
                </a:lnTo>
                <a:lnTo>
                  <a:pt x="2851263" y="6858000"/>
                </a:lnTo>
                <a:lnTo>
                  <a:pt x="2851263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758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66" y="0"/>
                </a:moveTo>
                <a:lnTo>
                  <a:pt x="1018419" y="0"/>
                </a:lnTo>
                <a:lnTo>
                  <a:pt x="0" y="6858000"/>
                </a:lnTo>
                <a:lnTo>
                  <a:pt x="1290066" y="6858000"/>
                </a:lnTo>
                <a:lnTo>
                  <a:pt x="1290066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392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32" y="0"/>
                </a:moveTo>
                <a:lnTo>
                  <a:pt x="0" y="0"/>
                </a:lnTo>
                <a:lnTo>
                  <a:pt x="1107970" y="6858000"/>
                </a:lnTo>
                <a:lnTo>
                  <a:pt x="1248432" y="6858000"/>
                </a:lnTo>
                <a:lnTo>
                  <a:pt x="1248432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1708" y="3589909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16" y="0"/>
                </a:moveTo>
                <a:lnTo>
                  <a:pt x="0" y="3268090"/>
                </a:lnTo>
                <a:lnTo>
                  <a:pt x="1817116" y="3268090"/>
                </a:lnTo>
                <a:lnTo>
                  <a:pt x="1817116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799"/>
                </a:lnTo>
                <a:lnTo>
                  <a:pt x="448729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C3B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5308" y="0"/>
            <a:ext cx="4763770" cy="6858000"/>
          </a:xfrm>
          <a:custGeom>
            <a:avLst/>
            <a:gdLst/>
            <a:ahLst/>
            <a:cxnLst/>
            <a:rect l="l" t="t" r="r" b="b"/>
            <a:pathLst>
              <a:path w="4763770" h="6858000">
                <a:moveTo>
                  <a:pt x="1945640" y="0"/>
                </a:moveTo>
                <a:lnTo>
                  <a:pt x="3164840" y="6857999"/>
                </a:lnTo>
              </a:path>
              <a:path w="4763770" h="6858000">
                <a:moveTo>
                  <a:pt x="4763516" y="3681349"/>
                </a:moveTo>
                <a:lnTo>
                  <a:pt x="0" y="6857999"/>
                </a:lnTo>
              </a:path>
            </a:pathLst>
          </a:custGeom>
          <a:ln w="9525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1464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59" y="0"/>
                </a:moveTo>
                <a:lnTo>
                  <a:pt x="2043054" y="0"/>
                </a:lnTo>
                <a:lnTo>
                  <a:pt x="0" y="6858000"/>
                </a:lnTo>
                <a:lnTo>
                  <a:pt x="3007359" y="6858000"/>
                </a:lnTo>
                <a:lnTo>
                  <a:pt x="3007359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984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15" y="0"/>
                </a:moveTo>
                <a:lnTo>
                  <a:pt x="0" y="0"/>
                </a:lnTo>
                <a:lnTo>
                  <a:pt x="1207922" y="6858000"/>
                </a:lnTo>
                <a:lnTo>
                  <a:pt x="2587015" y="6858000"/>
                </a:lnTo>
                <a:lnTo>
                  <a:pt x="2587015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290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708" y="0"/>
                </a:moveTo>
                <a:lnTo>
                  <a:pt x="0" y="3809999"/>
                </a:lnTo>
                <a:lnTo>
                  <a:pt x="3259708" y="3809999"/>
                </a:lnTo>
                <a:lnTo>
                  <a:pt x="3259708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561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63" y="0"/>
                </a:moveTo>
                <a:lnTo>
                  <a:pt x="0" y="0"/>
                </a:lnTo>
                <a:lnTo>
                  <a:pt x="2467723" y="6858000"/>
                </a:lnTo>
                <a:lnTo>
                  <a:pt x="2851263" y="6858000"/>
                </a:lnTo>
                <a:lnTo>
                  <a:pt x="2851263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758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66" y="0"/>
                </a:moveTo>
                <a:lnTo>
                  <a:pt x="1018419" y="0"/>
                </a:lnTo>
                <a:lnTo>
                  <a:pt x="0" y="6858000"/>
                </a:lnTo>
                <a:lnTo>
                  <a:pt x="1290066" y="6858000"/>
                </a:lnTo>
                <a:lnTo>
                  <a:pt x="1290066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392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32" y="0"/>
                </a:moveTo>
                <a:lnTo>
                  <a:pt x="0" y="0"/>
                </a:lnTo>
                <a:lnTo>
                  <a:pt x="1107970" y="6858000"/>
                </a:lnTo>
                <a:lnTo>
                  <a:pt x="1248432" y="6858000"/>
                </a:lnTo>
                <a:lnTo>
                  <a:pt x="1248432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1708" y="3589909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16" y="0"/>
                </a:moveTo>
                <a:lnTo>
                  <a:pt x="0" y="3268090"/>
                </a:lnTo>
                <a:lnTo>
                  <a:pt x="1817116" y="3268090"/>
                </a:lnTo>
                <a:lnTo>
                  <a:pt x="1817116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310" y="604773"/>
            <a:ext cx="8427085" cy="598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310" y="1598527"/>
            <a:ext cx="9247505" cy="3702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42644" cy="5666740"/>
          </a:xfrm>
          <a:custGeom>
            <a:avLst/>
            <a:gdLst/>
            <a:ahLst/>
            <a:cxnLst/>
            <a:rect l="l" t="t" r="r" b="b"/>
            <a:pathLst>
              <a:path w="842644" h="5666740">
                <a:moveTo>
                  <a:pt x="842594" y="0"/>
                </a:moveTo>
                <a:lnTo>
                  <a:pt x="0" y="0"/>
                </a:lnTo>
                <a:lnTo>
                  <a:pt x="0" y="5666155"/>
                </a:lnTo>
                <a:lnTo>
                  <a:pt x="842594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732914" y="1411604"/>
            <a:ext cx="532638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Meet</a:t>
            </a:r>
            <a:r>
              <a:rPr sz="5400" spc="-60" dirty="0"/>
              <a:t> </a:t>
            </a:r>
            <a:r>
              <a:rPr sz="5400" dirty="0"/>
              <a:t>the</a:t>
            </a:r>
            <a:r>
              <a:rPr sz="5400" spc="-60" dirty="0"/>
              <a:t> </a:t>
            </a:r>
            <a:r>
              <a:rPr sz="5400" spc="-10" dirty="0"/>
              <a:t>teacher</a:t>
            </a:r>
            <a:endParaRPr sz="5400"/>
          </a:p>
        </p:txBody>
      </p:sp>
      <p:sp>
        <p:nvSpPr>
          <p:cNvPr id="4" name="object 4"/>
          <p:cNvSpPr txBox="1"/>
          <p:nvPr/>
        </p:nvSpPr>
        <p:spPr>
          <a:xfrm>
            <a:off x="1817623" y="2555874"/>
            <a:ext cx="7395845" cy="32766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3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Welcome</a:t>
            </a:r>
            <a:r>
              <a:rPr sz="3600" u="sng" spc="-1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to</a:t>
            </a:r>
            <a:r>
              <a:rPr sz="3600" u="sng" spc="-2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6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Year</a:t>
            </a:r>
            <a:r>
              <a:rPr sz="3600" u="sng" spc="-1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 </a:t>
            </a:r>
            <a:r>
              <a:rPr sz="36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</a:rPr>
              <a:t>3</a:t>
            </a:r>
            <a:endParaRPr sz="3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Mrs</a:t>
            </a:r>
            <a:r>
              <a:rPr sz="36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Robinson</a:t>
            </a:r>
            <a:r>
              <a:rPr sz="36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(Monday</a:t>
            </a:r>
            <a:r>
              <a:rPr sz="36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36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Trebuchet MS"/>
                <a:cs typeface="Trebuchet MS"/>
              </a:rPr>
              <a:t>Wednesday)</a:t>
            </a:r>
            <a:endParaRPr sz="3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Mr</a:t>
            </a:r>
            <a:r>
              <a:rPr sz="36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Johnston</a:t>
            </a:r>
            <a:r>
              <a:rPr sz="3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(Thursday</a:t>
            </a:r>
            <a:r>
              <a:rPr sz="3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36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Trebuchet MS"/>
                <a:cs typeface="Trebuchet MS"/>
              </a:rPr>
              <a:t>Friday)</a:t>
            </a:r>
            <a:endParaRPr sz="3600">
              <a:latin typeface="Trebuchet MS"/>
              <a:cs typeface="Trebuchet MS"/>
            </a:endParaRPr>
          </a:p>
          <a:p>
            <a:pPr marL="12700" marR="1464945">
              <a:lnSpc>
                <a:spcPct val="100000"/>
              </a:lnSpc>
              <a:spcBef>
                <a:spcPts val="994"/>
              </a:spcBef>
            </a:pP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Mrs</a:t>
            </a:r>
            <a:r>
              <a:rPr sz="3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Mc</a:t>
            </a:r>
            <a:r>
              <a:rPr sz="3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Combie</a:t>
            </a:r>
            <a:r>
              <a:rPr sz="36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Yr</a:t>
            </a:r>
            <a:r>
              <a:rPr sz="36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36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45" dirty="0">
                <a:solidFill>
                  <a:srgbClr val="FFFFFF"/>
                </a:solidFill>
                <a:latin typeface="Trebuchet MS"/>
                <a:cs typeface="Trebuchet MS"/>
              </a:rPr>
              <a:t>Teaching </a:t>
            </a:r>
            <a:r>
              <a:rPr sz="3600" spc="-10" dirty="0">
                <a:solidFill>
                  <a:srgbClr val="FFFFFF"/>
                </a:solidFill>
                <a:latin typeface="Trebuchet MS"/>
                <a:cs typeface="Trebuchet MS"/>
              </a:rPr>
              <a:t>Assistant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799"/>
                </a:lnTo>
                <a:lnTo>
                  <a:pt x="448729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100"/>
              </a:spcBef>
            </a:pPr>
            <a:r>
              <a:rPr dirty="0"/>
              <a:t>Classroom</a:t>
            </a:r>
            <a:r>
              <a:rPr spc="-70" dirty="0"/>
              <a:t> </a:t>
            </a:r>
            <a:r>
              <a:rPr dirty="0"/>
              <a:t>rules</a:t>
            </a:r>
            <a:r>
              <a:rPr spc="-90" dirty="0"/>
              <a:t> </a:t>
            </a:r>
            <a:r>
              <a:rPr dirty="0"/>
              <a:t>and</a:t>
            </a:r>
            <a:r>
              <a:rPr spc="-100" dirty="0"/>
              <a:t> </a:t>
            </a:r>
            <a:r>
              <a:rPr spc="-10" dirty="0"/>
              <a:t>routines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56310" y="1617980"/>
            <a:ext cx="9571990" cy="3860031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355600" marR="5080" indent="-342900">
              <a:lnSpc>
                <a:spcPts val="1630"/>
              </a:lnSpc>
              <a:spcBef>
                <a:spcPts val="500"/>
              </a:spcBef>
              <a:tabLst>
                <a:tab pos="354965" algn="l"/>
              </a:tabLst>
            </a:pPr>
            <a:r>
              <a:rPr sz="1350" spc="5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13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School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day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timings</a:t>
            </a:r>
            <a:r>
              <a:rPr sz="17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GB" sz="1700" spc="-20" dirty="0">
                <a:solidFill>
                  <a:srgbClr val="FFFFFF"/>
                </a:solidFill>
                <a:latin typeface="Trebuchet MS"/>
                <a:cs typeface="Trebuchet MS"/>
              </a:rPr>
              <a:t>-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8:</a:t>
            </a:r>
            <a:r>
              <a:rPr lang="en-GB" sz="1700" dirty="0">
                <a:solidFill>
                  <a:srgbClr val="FFFFFF"/>
                </a:solidFill>
                <a:latin typeface="Trebuchet MS"/>
                <a:cs typeface="Trebuchet MS"/>
              </a:rPr>
              <a:t>45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3:1</a:t>
            </a:r>
            <a:r>
              <a:rPr lang="en-GB" sz="1700" dirty="0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pm-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Entrance</a:t>
            </a:r>
            <a:r>
              <a:rPr sz="17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Lowlands</a:t>
            </a:r>
            <a:r>
              <a:rPr sz="1700" spc="-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Avenue.</a:t>
            </a:r>
            <a:r>
              <a:rPr sz="17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Gate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closes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Trebuchet MS"/>
                <a:cs typeface="Trebuchet MS"/>
              </a:rPr>
              <a:t>8.45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After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9am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child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will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17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marked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sz="17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late.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  <a:tabLst>
                <a:tab pos="354965" algn="l"/>
              </a:tabLst>
            </a:pPr>
            <a:r>
              <a:rPr sz="1350" spc="5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13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Children's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bags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belongings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will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kept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7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lockers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  <a:tabLst>
                <a:tab pos="354965" algn="l"/>
              </a:tabLst>
            </a:pPr>
            <a:r>
              <a:rPr sz="1350" spc="5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13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Medication-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GB" sz="1700" spc="-4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lang="en-GB" sz="1700" dirty="0">
                <a:solidFill>
                  <a:srgbClr val="FFFFFF"/>
                </a:solidFill>
                <a:latin typeface="Trebuchet MS"/>
                <a:cs typeface="Trebuchet MS"/>
              </a:rPr>
              <a:t>f your child has an inhaler, please send into school. Epi pens – speak to me. 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54965" algn="l"/>
              </a:tabLst>
            </a:pPr>
            <a:r>
              <a:rPr sz="1350" spc="5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13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Medication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must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handed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office</a:t>
            </a:r>
            <a:endParaRPr lang="en-GB" sz="1700" spc="-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54965" algn="l"/>
              </a:tabLst>
            </a:pPr>
            <a:r>
              <a:rPr lang="en-GB" sz="1700" spc="-10" dirty="0" err="1">
                <a:solidFill>
                  <a:srgbClr val="FFFFFF"/>
                </a:solidFill>
                <a:latin typeface="Trebuchet MS"/>
                <a:cs typeface="Trebuchet MS"/>
              </a:rPr>
              <a:t>Alleriges</a:t>
            </a:r>
            <a:r>
              <a:rPr lang="en-GB" sz="1700" spc="-10" dirty="0">
                <a:solidFill>
                  <a:srgbClr val="FFFFFF"/>
                </a:solidFill>
                <a:latin typeface="Trebuchet MS"/>
                <a:cs typeface="Trebuchet MS"/>
              </a:rPr>
              <a:t> – Nut free school 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  <a:tabLst>
                <a:tab pos="354965" algn="l"/>
              </a:tabLst>
            </a:pPr>
            <a:r>
              <a:rPr sz="1350" spc="5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13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Core</a:t>
            </a:r>
            <a:r>
              <a:rPr sz="17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Subjects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morning</a:t>
            </a:r>
            <a:r>
              <a:rPr sz="17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Reading,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Handwriting,</a:t>
            </a:r>
            <a:r>
              <a:rPr sz="17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English,</a:t>
            </a:r>
            <a:r>
              <a:rPr sz="17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Maths,</a:t>
            </a:r>
            <a:r>
              <a:rPr sz="17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R.E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  <a:tabLst>
                <a:tab pos="354965" algn="l"/>
              </a:tabLst>
            </a:pPr>
            <a:r>
              <a:rPr sz="1350" spc="5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13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Afternoon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teaching</a:t>
            </a:r>
            <a:r>
              <a:rPr sz="17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PE,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Computing,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Science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Geography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History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PSHE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Music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54965" algn="l"/>
              </a:tabLst>
            </a:pPr>
            <a:r>
              <a:rPr sz="1350" spc="5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13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Under</a:t>
            </a:r>
            <a:r>
              <a:rPr sz="17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Parent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Planners</a:t>
            </a:r>
            <a:r>
              <a:rPr sz="17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7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Year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webpage</a:t>
            </a:r>
            <a:r>
              <a:rPr sz="17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700" spc="-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Autumn</a:t>
            </a:r>
            <a:r>
              <a:rPr sz="17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r>
              <a:rPr sz="1700" spc="4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Parent</a:t>
            </a:r>
            <a:r>
              <a:rPr sz="17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Planner.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  <a:tabLst>
                <a:tab pos="354965" algn="l"/>
              </a:tabLst>
            </a:pPr>
            <a:r>
              <a:rPr sz="1350" spc="5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13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Pencil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cases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optional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should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labelled</a:t>
            </a:r>
            <a:r>
              <a:rPr sz="17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avoid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loss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items.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  <a:tabLst>
                <a:tab pos="354965" algn="l"/>
              </a:tabLst>
            </a:pPr>
            <a:r>
              <a:rPr sz="1350" spc="5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13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Sensible</a:t>
            </a:r>
            <a:r>
              <a:rPr sz="17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water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bottles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need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filled</a:t>
            </a:r>
            <a:r>
              <a:rPr sz="17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up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top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a-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sensible</a:t>
            </a:r>
            <a:r>
              <a:rPr sz="17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bottles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please.</a:t>
            </a:r>
            <a:endParaRPr sz="17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  <a:tabLst>
                <a:tab pos="354965" algn="l"/>
              </a:tabLst>
            </a:pPr>
            <a:r>
              <a:rPr sz="1350" spc="5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1350" dirty="0">
                <a:solidFill>
                  <a:srgbClr val="90C225"/>
                </a:solidFill>
                <a:latin typeface="Lucida Sans Unicode"/>
                <a:cs typeface="Lucida Sans Unicode"/>
              </a:rPr>
              <a:t>	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Snacks</a:t>
            </a:r>
            <a:r>
              <a:rPr sz="17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morning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break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due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7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later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lunch-</a:t>
            </a:r>
            <a:r>
              <a:rPr sz="17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healthy</a:t>
            </a:r>
            <a:r>
              <a:rPr sz="17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please</a:t>
            </a:r>
            <a:r>
              <a:rPr sz="17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(no</a:t>
            </a:r>
            <a:r>
              <a:rPr sz="17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FFFFFF"/>
                </a:solidFill>
                <a:latin typeface="Trebuchet MS"/>
                <a:cs typeface="Trebuchet MS"/>
              </a:rPr>
              <a:t>fruit</a:t>
            </a:r>
            <a:r>
              <a:rPr sz="17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Trebuchet MS"/>
                <a:cs typeface="Trebuchet MS"/>
              </a:rPr>
              <a:t>provided)</a:t>
            </a:r>
            <a:endParaRPr sz="17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799"/>
                </a:lnTo>
                <a:lnTo>
                  <a:pt x="448729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941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FFFFFF"/>
                </a:solidFill>
              </a:rPr>
              <a:t>Uniform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36160" y="267449"/>
            <a:ext cx="6079998" cy="632307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84554" y="1739265"/>
            <a:ext cx="2844241" cy="27956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Hair</a:t>
            </a: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cuts</a:t>
            </a: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fashion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haircuts</a:t>
            </a: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not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appropriate</a:t>
            </a:r>
            <a:r>
              <a:rPr sz="18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school.</a:t>
            </a:r>
            <a:endParaRPr sz="1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8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No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earrings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P.E</a:t>
            </a:r>
            <a:endParaRPr sz="18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days</a:t>
            </a: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please.</a:t>
            </a:r>
            <a:endParaRPr lang="en-GB" sz="1800" spc="-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lang="en-GB" spc="-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lang="en-GB" sz="1800" spc="-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lang="en-GB" spc="-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lang="en-GB" sz="1800" spc="-10" dirty="0">
                <a:solidFill>
                  <a:srgbClr val="FFFFFF"/>
                </a:solidFill>
                <a:latin typeface="Trebuchet MS"/>
                <a:cs typeface="Trebuchet MS"/>
              </a:rPr>
              <a:t>Please note change in tights. </a:t>
            </a:r>
            <a:endParaRPr sz="1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799"/>
                </a:lnTo>
                <a:lnTo>
                  <a:pt x="448729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Classwork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756310" y="1598527"/>
            <a:ext cx="10216490" cy="373948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355600" marR="1297305" indent="-342900">
              <a:lnSpc>
                <a:spcPts val="2690"/>
              </a:lnSpc>
              <a:spcBef>
                <a:spcPts val="740"/>
              </a:spcBef>
            </a:pPr>
            <a:r>
              <a:rPr sz="2250" spc="17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250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2800" dirty="0"/>
              <a:t>We</a:t>
            </a:r>
            <a:r>
              <a:rPr sz="2800" spc="-85" dirty="0"/>
              <a:t> </a:t>
            </a:r>
            <a:r>
              <a:rPr sz="2800" dirty="0"/>
              <a:t>will</a:t>
            </a:r>
            <a:r>
              <a:rPr sz="2800" spc="-60" dirty="0"/>
              <a:t> </a:t>
            </a:r>
            <a:r>
              <a:rPr sz="2800" dirty="0"/>
              <a:t>aim</a:t>
            </a:r>
            <a:r>
              <a:rPr sz="2800" spc="-60" dirty="0"/>
              <a:t> </a:t>
            </a:r>
            <a:r>
              <a:rPr sz="2800" dirty="0"/>
              <a:t>to</a:t>
            </a:r>
            <a:r>
              <a:rPr sz="2800" spc="-80" dirty="0"/>
              <a:t> </a:t>
            </a:r>
            <a:r>
              <a:rPr sz="2800" dirty="0"/>
              <a:t>encourage</a:t>
            </a:r>
            <a:r>
              <a:rPr sz="2800" spc="-75" dirty="0"/>
              <a:t> </a:t>
            </a:r>
            <a:r>
              <a:rPr sz="2800" spc="-10" dirty="0"/>
              <a:t>Independence</a:t>
            </a:r>
            <a:r>
              <a:rPr sz="2800" spc="-60" dirty="0"/>
              <a:t> </a:t>
            </a:r>
            <a:r>
              <a:rPr sz="2800" spc="-25" dirty="0"/>
              <a:t>and </a:t>
            </a:r>
            <a:r>
              <a:rPr sz="2800" spc="-10" dirty="0"/>
              <a:t>Resilience</a:t>
            </a:r>
            <a:endParaRPr sz="28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2250" spc="17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250" spc="-3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2800" dirty="0"/>
              <a:t>Learn</a:t>
            </a:r>
            <a:r>
              <a:rPr sz="2800" spc="-60" dirty="0"/>
              <a:t> </a:t>
            </a:r>
            <a:r>
              <a:rPr sz="2800" dirty="0"/>
              <a:t>Its</a:t>
            </a:r>
            <a:r>
              <a:rPr sz="2800" spc="-55" dirty="0"/>
              <a:t> </a:t>
            </a:r>
            <a:r>
              <a:rPr lang="en-GB" sz="2800" spc="-55" dirty="0"/>
              <a:t>challenges </a:t>
            </a:r>
            <a:r>
              <a:rPr sz="2800" dirty="0"/>
              <a:t>will</a:t>
            </a:r>
            <a:r>
              <a:rPr sz="2800" spc="-40" dirty="0"/>
              <a:t> </a:t>
            </a:r>
            <a:r>
              <a:rPr sz="2800" dirty="0"/>
              <a:t>be</a:t>
            </a:r>
            <a:r>
              <a:rPr sz="2800" spc="-50" dirty="0"/>
              <a:t> </a:t>
            </a:r>
            <a:r>
              <a:rPr sz="2800" dirty="0"/>
              <a:t>given</a:t>
            </a:r>
            <a:r>
              <a:rPr sz="2800" spc="-50" dirty="0"/>
              <a:t> </a:t>
            </a:r>
            <a:r>
              <a:rPr sz="2800" dirty="0"/>
              <a:t>once</a:t>
            </a:r>
            <a:r>
              <a:rPr sz="2800" spc="-45" dirty="0"/>
              <a:t> </a:t>
            </a:r>
            <a:r>
              <a:rPr sz="2800" dirty="0"/>
              <a:t>a</a:t>
            </a:r>
            <a:r>
              <a:rPr sz="2800" spc="-55" dirty="0"/>
              <a:t> </a:t>
            </a:r>
            <a:r>
              <a:rPr sz="2800" spc="-20" dirty="0"/>
              <a:t>week</a:t>
            </a:r>
            <a:endParaRPr sz="2800" dirty="0">
              <a:latin typeface="Lucida Sans Unicode"/>
              <a:cs typeface="Lucida Sans Unicode"/>
            </a:endParaRPr>
          </a:p>
          <a:p>
            <a:pPr marL="355600" marR="533400" indent="-342900">
              <a:lnSpc>
                <a:spcPts val="2690"/>
              </a:lnSpc>
              <a:spcBef>
                <a:spcPts val="969"/>
              </a:spcBef>
            </a:pPr>
            <a:r>
              <a:rPr sz="2250" spc="17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250" spc="-60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2800" dirty="0"/>
              <a:t>Times</a:t>
            </a:r>
            <a:r>
              <a:rPr sz="2800" spc="-55" dirty="0"/>
              <a:t> </a:t>
            </a:r>
            <a:r>
              <a:rPr sz="2800" dirty="0"/>
              <a:t>table</a:t>
            </a:r>
            <a:r>
              <a:rPr sz="2800" spc="-80" dirty="0"/>
              <a:t> </a:t>
            </a:r>
            <a:r>
              <a:rPr lang="en-GB" sz="2800" spc="-80" dirty="0"/>
              <a:t>practice</a:t>
            </a:r>
            <a:r>
              <a:rPr sz="2800" spc="-55" dirty="0"/>
              <a:t> </a:t>
            </a:r>
            <a:r>
              <a:rPr sz="2800" dirty="0"/>
              <a:t>in</a:t>
            </a:r>
            <a:r>
              <a:rPr sz="2800" spc="-85" dirty="0"/>
              <a:t> </a:t>
            </a:r>
            <a:r>
              <a:rPr sz="2800" dirty="0"/>
              <a:t>preparation</a:t>
            </a:r>
            <a:r>
              <a:rPr sz="2800" spc="-60" dirty="0"/>
              <a:t> </a:t>
            </a:r>
            <a:r>
              <a:rPr sz="2800" dirty="0"/>
              <a:t>for</a:t>
            </a:r>
            <a:r>
              <a:rPr sz="2800" spc="-135" dirty="0"/>
              <a:t> </a:t>
            </a:r>
            <a:r>
              <a:rPr sz="2800" spc="-55" dirty="0"/>
              <a:t>Year</a:t>
            </a:r>
            <a:r>
              <a:rPr sz="2800" spc="-85" dirty="0"/>
              <a:t> </a:t>
            </a:r>
            <a:r>
              <a:rPr sz="2800" dirty="0"/>
              <a:t>4</a:t>
            </a:r>
            <a:r>
              <a:rPr sz="2800" spc="-85" dirty="0"/>
              <a:t> </a:t>
            </a:r>
            <a:r>
              <a:rPr sz="2800" dirty="0"/>
              <a:t>will</a:t>
            </a:r>
            <a:r>
              <a:rPr sz="2800" spc="-70" dirty="0"/>
              <a:t> </a:t>
            </a:r>
            <a:r>
              <a:rPr sz="2800" spc="-25" dirty="0"/>
              <a:t>be </a:t>
            </a:r>
            <a:r>
              <a:rPr sz="2800" dirty="0"/>
              <a:t>done</a:t>
            </a:r>
            <a:r>
              <a:rPr sz="2800" spc="-65" dirty="0"/>
              <a:t> </a:t>
            </a:r>
            <a:r>
              <a:rPr sz="2800" dirty="0"/>
              <a:t>once</a:t>
            </a:r>
            <a:r>
              <a:rPr sz="2800" spc="-50" dirty="0"/>
              <a:t> </a:t>
            </a:r>
            <a:r>
              <a:rPr sz="2800" dirty="0"/>
              <a:t>a</a:t>
            </a:r>
            <a:r>
              <a:rPr sz="2800" spc="-65" dirty="0"/>
              <a:t> </a:t>
            </a:r>
            <a:r>
              <a:rPr sz="2800" dirty="0"/>
              <a:t>week</a:t>
            </a:r>
            <a:endParaRPr sz="2800" dirty="0">
              <a:latin typeface="Lucida Sans Unicode"/>
              <a:cs typeface="Lucida Sans Unicode"/>
            </a:endParaRPr>
          </a:p>
          <a:p>
            <a:pPr marL="355600" marR="509905" indent="-342900">
              <a:lnSpc>
                <a:spcPts val="2690"/>
              </a:lnSpc>
              <a:spcBef>
                <a:spcPts val="994"/>
              </a:spcBef>
            </a:pPr>
            <a:r>
              <a:rPr sz="2250" spc="17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250" spc="-50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2800" dirty="0"/>
              <a:t>Spelling</a:t>
            </a:r>
            <a:r>
              <a:rPr sz="2800" spc="-70" dirty="0"/>
              <a:t> </a:t>
            </a:r>
            <a:r>
              <a:rPr sz="2800" dirty="0"/>
              <a:t>tests</a:t>
            </a:r>
            <a:r>
              <a:rPr sz="2800" spc="-45" dirty="0"/>
              <a:t> </a:t>
            </a:r>
            <a:r>
              <a:rPr sz="2800" dirty="0"/>
              <a:t>on</a:t>
            </a:r>
            <a:r>
              <a:rPr sz="2800" spc="-75" dirty="0"/>
              <a:t> </a:t>
            </a:r>
            <a:r>
              <a:rPr sz="2800" dirty="0"/>
              <a:t>Monday-</a:t>
            </a:r>
            <a:r>
              <a:rPr sz="2800" spc="-55" dirty="0"/>
              <a:t> </a:t>
            </a:r>
            <a:r>
              <a:rPr sz="2800" dirty="0"/>
              <a:t>list</a:t>
            </a:r>
            <a:r>
              <a:rPr sz="2800" spc="-55" dirty="0"/>
              <a:t> </a:t>
            </a:r>
            <a:r>
              <a:rPr sz="2800" dirty="0"/>
              <a:t>under</a:t>
            </a:r>
            <a:r>
              <a:rPr sz="2800" spc="-70" dirty="0"/>
              <a:t> </a:t>
            </a:r>
            <a:r>
              <a:rPr sz="2800" dirty="0"/>
              <a:t>Homework</a:t>
            </a:r>
            <a:r>
              <a:rPr sz="2800" spc="-35" dirty="0"/>
              <a:t> </a:t>
            </a:r>
            <a:r>
              <a:rPr sz="2800" spc="-25" dirty="0"/>
              <a:t>on </a:t>
            </a:r>
            <a:r>
              <a:rPr sz="2800" spc="-10" dirty="0"/>
              <a:t>webpage</a:t>
            </a:r>
            <a:r>
              <a:rPr lang="en-GB" sz="2800" spc="-10" dirty="0"/>
              <a:t>. If your child is struggling, please come and speak to us. </a:t>
            </a:r>
            <a:endParaRPr sz="28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2250" spc="17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250" spc="-50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2800" dirty="0"/>
              <a:t>Assessment</a:t>
            </a:r>
            <a:r>
              <a:rPr sz="2800" spc="-25" dirty="0"/>
              <a:t> </a:t>
            </a:r>
            <a:r>
              <a:rPr sz="2800" dirty="0"/>
              <a:t>weeks</a:t>
            </a:r>
            <a:r>
              <a:rPr sz="2800" spc="-50" dirty="0"/>
              <a:t> </a:t>
            </a:r>
            <a:r>
              <a:rPr sz="2800" dirty="0"/>
              <a:t>–</a:t>
            </a:r>
            <a:r>
              <a:rPr sz="2800" spc="-80" dirty="0"/>
              <a:t> </a:t>
            </a:r>
            <a:r>
              <a:rPr sz="2800" dirty="0"/>
              <a:t>three</a:t>
            </a:r>
            <a:r>
              <a:rPr sz="2800" spc="-70" dirty="0"/>
              <a:t> </a:t>
            </a:r>
            <a:r>
              <a:rPr sz="2800" dirty="0"/>
              <a:t>times</a:t>
            </a:r>
            <a:r>
              <a:rPr sz="2800" spc="-50" dirty="0"/>
              <a:t> </a:t>
            </a:r>
            <a:r>
              <a:rPr sz="2800" dirty="0"/>
              <a:t>a</a:t>
            </a:r>
            <a:r>
              <a:rPr sz="2800" spc="-70" dirty="0"/>
              <a:t> </a:t>
            </a:r>
            <a:r>
              <a:rPr sz="2800" spc="-20" dirty="0"/>
              <a:t>year</a:t>
            </a:r>
            <a:endParaRPr sz="280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799"/>
                </a:lnTo>
                <a:lnTo>
                  <a:pt x="448729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Homework</a:t>
            </a:r>
          </a:p>
        </p:txBody>
      </p:sp>
      <p:sp>
        <p:nvSpPr>
          <p:cNvPr id="4" name="object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6310" y="1825244"/>
            <a:ext cx="8431530" cy="3913892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650" spc="19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650" spc="-46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Spellings</a:t>
            </a:r>
            <a:r>
              <a:rPr lang="en-GB" sz="3300" spc="-10" dirty="0">
                <a:solidFill>
                  <a:srgbClr val="FFFFFF"/>
                </a:solidFill>
                <a:latin typeface="Trebuchet MS"/>
                <a:cs typeface="Trebuchet MS"/>
              </a:rPr>
              <a:t>     </a:t>
            </a: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lang="en-GB" sz="3300" spc="-10" dirty="0">
                <a:solidFill>
                  <a:srgbClr val="FFFFFF"/>
                </a:solidFill>
                <a:latin typeface="Trebuchet MS"/>
                <a:cs typeface="Trebuchet MS"/>
              </a:rPr>
              <a:t>Learn Its </a:t>
            </a:r>
            <a:endParaRPr sz="3300" dirty="0">
              <a:latin typeface="Trebuchet MS"/>
              <a:cs typeface="Trebuchet MS"/>
            </a:endParaRPr>
          </a:p>
          <a:p>
            <a:pPr marL="355600" marR="1217295" indent="-342900">
              <a:lnSpc>
                <a:spcPct val="80000"/>
              </a:lnSpc>
              <a:spcBef>
                <a:spcPts val="1000"/>
              </a:spcBef>
            </a:pPr>
            <a:r>
              <a:rPr sz="2650" spc="19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650" spc="-46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Reading</a:t>
            </a:r>
            <a:r>
              <a:rPr sz="33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journals-</a:t>
            </a:r>
            <a:r>
              <a:rPr sz="33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we</a:t>
            </a:r>
            <a:r>
              <a:rPr sz="33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will</a:t>
            </a:r>
            <a:r>
              <a:rPr sz="33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hand</a:t>
            </a:r>
            <a:r>
              <a:rPr sz="33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these</a:t>
            </a:r>
            <a:r>
              <a:rPr sz="33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25" dirty="0">
                <a:solidFill>
                  <a:srgbClr val="FFFFFF"/>
                </a:solidFill>
                <a:latin typeface="Trebuchet MS"/>
                <a:cs typeface="Trebuchet MS"/>
              </a:rPr>
              <a:t>out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on</a:t>
            </a:r>
            <a:r>
              <a:rPr sz="33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GB" sz="3300" spc="-45" dirty="0">
                <a:solidFill>
                  <a:srgbClr val="FFFFFF"/>
                </a:solidFill>
                <a:latin typeface="Trebuchet MS"/>
                <a:cs typeface="Trebuchet MS"/>
              </a:rPr>
              <a:t>Thursday</a:t>
            </a:r>
            <a:r>
              <a:rPr sz="3300" spc="-45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33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please</a:t>
            </a:r>
            <a:r>
              <a:rPr sz="33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hand</a:t>
            </a:r>
            <a:r>
              <a:rPr sz="33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33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by</a:t>
            </a:r>
            <a:r>
              <a:rPr sz="33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GB" sz="3300" spc="-10" dirty="0">
                <a:solidFill>
                  <a:srgbClr val="FFFFFF"/>
                </a:solidFill>
                <a:latin typeface="Trebuchet MS"/>
                <a:cs typeface="Trebuchet MS"/>
              </a:rPr>
              <a:t>following Thursday</a:t>
            </a:r>
            <a:endParaRPr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2650" spc="19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650" spc="-46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Reading</a:t>
            </a:r>
            <a:r>
              <a:rPr sz="3300" spc="-1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at</a:t>
            </a:r>
            <a:r>
              <a:rPr sz="3300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20" dirty="0">
                <a:solidFill>
                  <a:srgbClr val="FFFFFF"/>
                </a:solidFill>
                <a:latin typeface="Trebuchet MS"/>
                <a:cs typeface="Trebuchet MS"/>
              </a:rPr>
              <a:t>home</a:t>
            </a:r>
            <a:endParaRPr sz="3300" dirty="0">
              <a:latin typeface="Trebuchet MS"/>
              <a:cs typeface="Trebuchet MS"/>
            </a:endParaRPr>
          </a:p>
          <a:p>
            <a:pPr marL="355600" marR="5080" indent="-342900">
              <a:lnSpc>
                <a:spcPct val="80000"/>
              </a:lnSpc>
              <a:spcBef>
                <a:spcPts val="1000"/>
              </a:spcBef>
            </a:pPr>
            <a:r>
              <a:rPr sz="2650" spc="19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650" spc="-46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Other</a:t>
            </a:r>
            <a:r>
              <a:rPr sz="33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homework</a:t>
            </a:r>
            <a:r>
              <a:rPr sz="3300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may</a:t>
            </a:r>
            <a:r>
              <a:rPr sz="33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33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given-</a:t>
            </a:r>
            <a:r>
              <a:rPr sz="33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homework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page</a:t>
            </a:r>
            <a:r>
              <a:rPr sz="33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(History/Geography</a:t>
            </a:r>
            <a:r>
              <a:rPr sz="33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33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Purple</a:t>
            </a:r>
            <a:r>
              <a:rPr sz="33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Mash)</a:t>
            </a:r>
            <a:endParaRPr sz="33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6310" y="629158"/>
            <a:ext cx="8404860" cy="4067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90C225"/>
                </a:solidFill>
                <a:latin typeface="Trebuchet MS"/>
                <a:cs typeface="Trebuchet MS"/>
              </a:rPr>
              <a:t>PE</a:t>
            </a:r>
            <a:endParaRPr sz="3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710"/>
              </a:spcBef>
            </a:pPr>
            <a:endParaRPr sz="36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50" spc="14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3600" spc="145" dirty="0">
                <a:solidFill>
                  <a:srgbClr val="FFFFFF"/>
                </a:solidFill>
                <a:latin typeface="Trebuchet MS"/>
                <a:cs typeface="Trebuchet MS"/>
              </a:rPr>
              <a:t>PE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Trebuchet MS"/>
                <a:cs typeface="Trebuchet MS"/>
              </a:rPr>
              <a:t>days-</a:t>
            </a:r>
            <a:r>
              <a:rPr lang="en-GB" sz="3600" spc="-10" dirty="0">
                <a:solidFill>
                  <a:srgbClr val="FFFFFF"/>
                </a:solidFill>
                <a:latin typeface="Trebuchet MS"/>
                <a:cs typeface="Trebuchet MS"/>
              </a:rPr>
              <a:t> Tuesday and Thursday</a:t>
            </a:r>
            <a:endParaRPr sz="36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2850" spc="6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3600" spc="60" dirty="0">
                <a:solidFill>
                  <a:srgbClr val="FFFFFF"/>
                </a:solidFill>
                <a:latin typeface="Trebuchet MS"/>
                <a:cs typeface="Trebuchet MS"/>
              </a:rPr>
              <a:t>Come</a:t>
            </a:r>
            <a:r>
              <a:rPr sz="36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36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school</a:t>
            </a:r>
            <a:r>
              <a:rPr sz="36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36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your</a:t>
            </a:r>
            <a:r>
              <a:rPr sz="36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SCHOOL</a:t>
            </a:r>
            <a:r>
              <a:rPr sz="3600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710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3600" spc="5" dirty="0">
                <a:solidFill>
                  <a:srgbClr val="FFFFFF"/>
                </a:solidFill>
                <a:latin typeface="Trebuchet MS"/>
                <a:cs typeface="Trebuchet MS"/>
              </a:rPr>
              <a:t>.E</a:t>
            </a:r>
            <a:r>
              <a:rPr sz="36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Trebuchet MS"/>
                <a:cs typeface="Trebuchet MS"/>
              </a:rPr>
              <a:t>kits</a:t>
            </a:r>
            <a:endParaRPr sz="3600" dirty="0">
              <a:latin typeface="Trebuchet MS"/>
              <a:cs typeface="Trebuchet MS"/>
            </a:endParaRPr>
          </a:p>
          <a:p>
            <a:pPr marL="355600" marR="1398905" indent="-342900">
              <a:lnSpc>
                <a:spcPct val="100000"/>
              </a:lnSpc>
              <a:spcBef>
                <a:spcPts val="1010"/>
              </a:spcBef>
            </a:pPr>
            <a:r>
              <a:rPr sz="2850" spc="4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3600" spc="45" dirty="0">
                <a:solidFill>
                  <a:srgbClr val="FFFFFF"/>
                </a:solidFill>
                <a:latin typeface="Trebuchet MS"/>
                <a:cs typeface="Trebuchet MS"/>
              </a:rPr>
              <a:t>Please</a:t>
            </a:r>
            <a:r>
              <a:rPr sz="36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label</a:t>
            </a:r>
            <a:r>
              <a:rPr sz="36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KIT</a:t>
            </a:r>
            <a:r>
              <a:rPr sz="36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FFFFFF"/>
                </a:solidFill>
                <a:latin typeface="Trebuchet MS"/>
                <a:cs typeface="Trebuchet MS"/>
              </a:rPr>
              <a:t>especially</a:t>
            </a:r>
            <a:r>
              <a:rPr sz="36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Trebuchet MS"/>
                <a:cs typeface="Trebuchet MS"/>
              </a:rPr>
              <a:t>black hoodies</a:t>
            </a:r>
            <a:endParaRPr sz="3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6310" y="629158"/>
            <a:ext cx="8415020" cy="518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90C225"/>
                </a:solidFill>
                <a:latin typeface="Trebuchet MS"/>
                <a:cs typeface="Trebuchet MS"/>
              </a:rPr>
              <a:t>RE</a:t>
            </a:r>
            <a:endParaRPr sz="3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600" dirty="0">
              <a:latin typeface="Trebuchet MS"/>
              <a:cs typeface="Trebuchet MS"/>
            </a:endParaRPr>
          </a:p>
          <a:p>
            <a:pPr marL="12700" marR="1133475">
              <a:lnSpc>
                <a:spcPct val="100000"/>
              </a:lnSpc>
              <a:spcBef>
                <a:spcPts val="5"/>
              </a:spcBef>
            </a:pPr>
            <a:r>
              <a:rPr sz="2650" spc="19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650" spc="-46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3300" spc="-40" dirty="0">
                <a:solidFill>
                  <a:srgbClr val="FFFFFF"/>
                </a:solidFill>
                <a:latin typeface="Trebuchet MS"/>
                <a:cs typeface="Trebuchet MS"/>
              </a:rPr>
              <a:t>Tuesdays/</a:t>
            </a:r>
            <a:r>
              <a:rPr sz="3300" spc="-1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Wednesdays</a:t>
            </a:r>
            <a:r>
              <a:rPr sz="33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300" spc="-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School</a:t>
            </a:r>
            <a:r>
              <a:rPr sz="33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20" dirty="0">
                <a:solidFill>
                  <a:srgbClr val="FFFFFF"/>
                </a:solidFill>
                <a:latin typeface="Trebuchet MS"/>
                <a:cs typeface="Trebuchet MS"/>
              </a:rPr>
              <a:t>Mass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Saturdays</a:t>
            </a:r>
            <a:r>
              <a:rPr sz="33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=</a:t>
            </a:r>
            <a:r>
              <a:rPr sz="330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Trebuchet MS"/>
                <a:cs typeface="Trebuchet MS"/>
              </a:rPr>
              <a:t>children’s</a:t>
            </a:r>
            <a:r>
              <a:rPr sz="3300" spc="-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20" dirty="0">
                <a:solidFill>
                  <a:srgbClr val="FFFFFF"/>
                </a:solidFill>
                <a:latin typeface="Trebuchet MS"/>
                <a:cs typeface="Trebuchet MS"/>
              </a:rPr>
              <a:t>Mass</a:t>
            </a:r>
            <a:endParaRPr lang="en-GB" sz="3300" spc="-2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marR="1133475">
              <a:lnSpc>
                <a:spcPct val="100000"/>
              </a:lnSpc>
              <a:spcBef>
                <a:spcPts val="5"/>
              </a:spcBef>
            </a:pPr>
            <a:endParaRPr sz="33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650" spc="19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650" spc="-46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Prayer</a:t>
            </a:r>
            <a:r>
              <a:rPr sz="33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services</a:t>
            </a:r>
            <a:r>
              <a:rPr sz="33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33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33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33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done</a:t>
            </a:r>
            <a:r>
              <a:rPr sz="33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once</a:t>
            </a:r>
            <a:r>
              <a:rPr sz="33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3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00" spc="-20" dirty="0">
                <a:solidFill>
                  <a:srgbClr val="FFFFFF"/>
                </a:solidFill>
                <a:latin typeface="Trebuchet MS"/>
                <a:cs typeface="Trebuchet MS"/>
              </a:rPr>
              <a:t>week</a:t>
            </a:r>
            <a:r>
              <a:rPr lang="en-GB" sz="3300" spc="-2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endParaRPr lang="en-GB" sz="3300" spc="-2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lang="en-GB" sz="3300" spc="-20" dirty="0">
                <a:solidFill>
                  <a:srgbClr val="FFFFFF"/>
                </a:solidFill>
                <a:latin typeface="Trebuchet MS"/>
                <a:cs typeface="Trebuchet MS"/>
              </a:rPr>
              <a:t>Discerning Disciples – New RE curriculum </a:t>
            </a:r>
            <a:endParaRPr sz="3300" dirty="0">
              <a:latin typeface="Trebuchet MS"/>
              <a:cs typeface="Trebuchet MS"/>
            </a:endParaRPr>
          </a:p>
          <a:p>
            <a:pPr marL="355600" marR="5080" indent="-342900">
              <a:lnSpc>
                <a:spcPct val="100000"/>
              </a:lnSpc>
              <a:spcBef>
                <a:spcPts val="1010"/>
              </a:spcBef>
            </a:pPr>
            <a:endParaRPr sz="33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799"/>
                </a:lnTo>
                <a:lnTo>
                  <a:pt x="448729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Reconciliation</a:t>
            </a:r>
            <a:r>
              <a:rPr spc="-100" dirty="0"/>
              <a:t> </a:t>
            </a:r>
            <a:r>
              <a:rPr dirty="0"/>
              <a:t>and</a:t>
            </a:r>
            <a:r>
              <a:rPr spc="-75" dirty="0"/>
              <a:t> </a:t>
            </a:r>
            <a:r>
              <a:rPr dirty="0"/>
              <a:t>First</a:t>
            </a:r>
            <a:r>
              <a:rPr spc="-65" dirty="0"/>
              <a:t> </a:t>
            </a:r>
            <a:r>
              <a:rPr dirty="0"/>
              <a:t>Holy</a:t>
            </a:r>
            <a:r>
              <a:rPr spc="-75" dirty="0"/>
              <a:t> </a:t>
            </a:r>
            <a:r>
              <a:rPr spc="-10" dirty="0"/>
              <a:t>Communion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0910" y="1597558"/>
            <a:ext cx="8794090" cy="2682143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34"/>
              </a:spcBef>
            </a:pPr>
            <a:r>
              <a:rPr sz="2250" spc="17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250" spc="-40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Reconciliation</a:t>
            </a:r>
            <a:r>
              <a:rPr sz="28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sz="2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during</a:t>
            </a:r>
            <a:r>
              <a:rPr sz="2800" spc="-2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Advent</a:t>
            </a:r>
            <a:r>
              <a:rPr lang="en-GB" sz="2800" dirty="0">
                <a:solidFill>
                  <a:srgbClr val="FFFFFF"/>
                </a:solidFill>
                <a:latin typeface="Trebuchet MS"/>
                <a:cs typeface="Trebuchet MS"/>
              </a:rPr>
              <a:t> – 9</a:t>
            </a:r>
            <a:r>
              <a:rPr lang="en-GB" sz="2800" baseline="30000" dirty="0">
                <a:solidFill>
                  <a:srgbClr val="FFFFFF"/>
                </a:solidFill>
                <a:latin typeface="Trebuchet MS"/>
                <a:cs typeface="Trebuchet MS"/>
              </a:rPr>
              <a:t>th</a:t>
            </a:r>
            <a:r>
              <a:rPr lang="en-GB" sz="2800" dirty="0">
                <a:solidFill>
                  <a:srgbClr val="FFFFFF"/>
                </a:solidFill>
                <a:latin typeface="Trebuchet MS"/>
                <a:cs typeface="Trebuchet MS"/>
              </a:rPr>
              <a:t> December – 1:30pm </a:t>
            </a:r>
            <a:endParaRPr sz="2800" dirty="0">
              <a:latin typeface="Trebuchet MS"/>
              <a:cs typeface="Trebuchet MS"/>
            </a:endParaRPr>
          </a:p>
          <a:p>
            <a:pPr marL="381000" marR="347980" indent="-342900">
              <a:lnSpc>
                <a:spcPts val="2690"/>
              </a:lnSpc>
              <a:spcBef>
                <a:spcPts val="985"/>
              </a:spcBef>
            </a:pPr>
            <a:r>
              <a:rPr sz="2250" spc="17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250" spc="-3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There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will</a:t>
            </a:r>
            <a:r>
              <a:rPr sz="2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2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meeting</a:t>
            </a:r>
            <a:r>
              <a:rPr sz="2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after</a:t>
            </a:r>
            <a:r>
              <a:rPr sz="28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800" spc="-1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Autumn</a:t>
            </a:r>
            <a:r>
              <a:rPr sz="28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rebuchet MS"/>
                <a:cs typeface="Trebuchet MS"/>
              </a:rPr>
              <a:t>Half </a:t>
            </a:r>
            <a:r>
              <a:rPr sz="2800" spc="-75" dirty="0">
                <a:solidFill>
                  <a:srgbClr val="FFFFFF"/>
                </a:solidFill>
                <a:latin typeface="Trebuchet MS"/>
                <a:cs typeface="Trebuchet MS"/>
              </a:rPr>
              <a:t>Term</a:t>
            </a:r>
            <a:r>
              <a:rPr sz="2800" spc="-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Holiday.</a:t>
            </a:r>
            <a:endParaRPr sz="2800" dirty="0">
              <a:latin typeface="Trebuchet MS"/>
              <a:cs typeface="Trebuchet MS"/>
            </a:endParaRPr>
          </a:p>
          <a:p>
            <a:pPr marL="381000" marR="1266825" indent="-342900">
              <a:lnSpc>
                <a:spcPts val="2690"/>
              </a:lnSpc>
              <a:spcBef>
                <a:spcPts val="995"/>
              </a:spcBef>
            </a:pPr>
            <a:r>
              <a:rPr sz="2250" spc="17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250" spc="-2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Commitment</a:t>
            </a:r>
            <a:r>
              <a:rPr sz="28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Mass</a:t>
            </a:r>
            <a:r>
              <a:rPr sz="28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will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28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en-GB" sz="2800" spc="-95" dirty="0">
                <a:solidFill>
                  <a:srgbClr val="FFFFFF"/>
                </a:solidFill>
                <a:latin typeface="Trebuchet MS"/>
                <a:cs typeface="Trebuchet MS"/>
              </a:rPr>
              <a:t>12</a:t>
            </a:r>
            <a:r>
              <a:rPr lang="en-GB" sz="2800" spc="-95" baseline="30000" dirty="0">
                <a:solidFill>
                  <a:srgbClr val="FFFFFF"/>
                </a:solidFill>
                <a:latin typeface="Trebuchet MS"/>
                <a:cs typeface="Trebuchet MS"/>
              </a:rPr>
              <a:t>th</a:t>
            </a:r>
            <a:r>
              <a:rPr lang="en-GB" sz="28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September</a:t>
            </a:r>
            <a:r>
              <a:rPr sz="28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endParaRPr sz="2800" dirty="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  <a:spcBef>
                <a:spcPts val="340"/>
              </a:spcBef>
            </a:pPr>
            <a:r>
              <a:rPr sz="2250" spc="175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250" spc="-40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First</a:t>
            </a:r>
            <a:r>
              <a:rPr sz="2800" spc="-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Holy</a:t>
            </a:r>
            <a:r>
              <a:rPr sz="2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Communion</a:t>
            </a:r>
            <a:r>
              <a:rPr sz="28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lang="en-GB" sz="2800" dirty="0">
                <a:solidFill>
                  <a:srgbClr val="FFFFFF"/>
                </a:solidFill>
                <a:latin typeface="Trebuchet MS"/>
                <a:cs typeface="Trebuchet MS"/>
              </a:rPr>
              <a:t>19</a:t>
            </a:r>
            <a:r>
              <a:rPr sz="2800" dirty="0" err="1">
                <a:solidFill>
                  <a:srgbClr val="FFFFFF"/>
                </a:solidFill>
                <a:latin typeface="Trebuchet MS"/>
                <a:cs typeface="Trebuchet MS"/>
              </a:rPr>
              <a:t>th</a:t>
            </a:r>
            <a:r>
              <a:rPr sz="28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June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11am</a:t>
            </a:r>
            <a:r>
              <a:rPr sz="2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8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rebuchet MS"/>
                <a:cs typeface="Trebuchet MS"/>
              </a:rPr>
              <a:t>1pm</a:t>
            </a:r>
            <a:endParaRPr sz="2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799"/>
                </a:lnTo>
                <a:lnTo>
                  <a:pt x="448729" y="2844799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Communication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756310" y="1598527"/>
            <a:ext cx="9247505" cy="4349268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650" spc="19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650" spc="-46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spc="-10" dirty="0"/>
              <a:t>‘Headlines’</a:t>
            </a:r>
            <a:r>
              <a:rPr spc="-220" dirty="0"/>
              <a:t> </a:t>
            </a:r>
            <a:r>
              <a:rPr dirty="0"/>
              <a:t>newsletter</a:t>
            </a:r>
            <a:r>
              <a:rPr spc="-80" dirty="0"/>
              <a:t> </a:t>
            </a:r>
            <a:r>
              <a:rPr dirty="0"/>
              <a:t>every</a:t>
            </a:r>
            <a:r>
              <a:rPr spc="-85" dirty="0"/>
              <a:t> </a:t>
            </a:r>
            <a:r>
              <a:rPr spc="-20" dirty="0"/>
              <a:t>week</a:t>
            </a:r>
            <a:endParaRPr sz="265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650" spc="19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650" spc="-46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dirty="0"/>
              <a:t>Website</a:t>
            </a:r>
            <a:r>
              <a:rPr spc="-135" dirty="0"/>
              <a:t> </a:t>
            </a:r>
            <a:r>
              <a:rPr dirty="0"/>
              <a:t>relevant</a:t>
            </a:r>
            <a:r>
              <a:rPr spc="-105" dirty="0"/>
              <a:t> </a:t>
            </a:r>
            <a:r>
              <a:rPr spc="-10" dirty="0"/>
              <a:t>information</a:t>
            </a:r>
            <a:endParaRPr sz="2650" dirty="0">
              <a:latin typeface="Lucida Sans Unicode"/>
              <a:cs typeface="Lucida Sans Unicode"/>
            </a:endParaRPr>
          </a:p>
          <a:p>
            <a:pPr marL="355600" marR="5080" indent="-342900">
              <a:lnSpc>
                <a:spcPts val="3560"/>
              </a:lnSpc>
              <a:spcBef>
                <a:spcPts val="1065"/>
              </a:spcBef>
            </a:pPr>
            <a:r>
              <a:rPr sz="2650" spc="19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650" spc="-46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dirty="0"/>
              <a:t>Email/</a:t>
            </a:r>
            <a:r>
              <a:rPr spc="-90" dirty="0"/>
              <a:t> </a:t>
            </a:r>
            <a:r>
              <a:rPr dirty="0"/>
              <a:t>telephone-</a:t>
            </a:r>
            <a:r>
              <a:rPr spc="-55" dirty="0"/>
              <a:t> </a:t>
            </a:r>
            <a:r>
              <a:rPr dirty="0"/>
              <a:t>please</a:t>
            </a:r>
            <a:r>
              <a:rPr spc="-50" dirty="0"/>
              <a:t> </a:t>
            </a:r>
            <a:r>
              <a:rPr dirty="0"/>
              <a:t>copy</a:t>
            </a:r>
            <a:r>
              <a:rPr spc="-45" dirty="0"/>
              <a:t> </a:t>
            </a:r>
            <a:r>
              <a:rPr dirty="0"/>
              <a:t>and</a:t>
            </a:r>
            <a:r>
              <a:rPr spc="-65" dirty="0"/>
              <a:t> </a:t>
            </a:r>
            <a:r>
              <a:rPr dirty="0"/>
              <a:t>paste</a:t>
            </a:r>
            <a:r>
              <a:rPr spc="-50" dirty="0"/>
              <a:t> </a:t>
            </a:r>
            <a:r>
              <a:rPr spc="-20" dirty="0"/>
              <a:t>BOTH </a:t>
            </a:r>
            <a:r>
              <a:rPr dirty="0"/>
              <a:t>teachers</a:t>
            </a:r>
            <a:r>
              <a:rPr spc="-25" dirty="0"/>
              <a:t> </a:t>
            </a:r>
            <a:r>
              <a:rPr dirty="0"/>
              <a:t>in</a:t>
            </a:r>
            <a:r>
              <a:rPr spc="-50" dirty="0"/>
              <a:t> </a:t>
            </a:r>
            <a:r>
              <a:rPr dirty="0"/>
              <a:t>on</a:t>
            </a:r>
            <a:r>
              <a:rPr spc="-45" dirty="0"/>
              <a:t> </a:t>
            </a:r>
            <a:r>
              <a:rPr dirty="0"/>
              <a:t>every</a:t>
            </a:r>
            <a:r>
              <a:rPr spc="-40" dirty="0"/>
              <a:t> </a:t>
            </a:r>
            <a:r>
              <a:rPr dirty="0"/>
              <a:t>email</a:t>
            </a:r>
            <a:r>
              <a:rPr spc="-50" dirty="0"/>
              <a:t> </a:t>
            </a:r>
            <a:r>
              <a:rPr dirty="0"/>
              <a:t>so</a:t>
            </a:r>
            <a:r>
              <a:rPr spc="-30" dirty="0"/>
              <a:t> </a:t>
            </a:r>
            <a:r>
              <a:rPr dirty="0"/>
              <a:t>that</a:t>
            </a:r>
            <a:r>
              <a:rPr spc="-3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spc="-10" dirty="0"/>
              <a:t>teacher </a:t>
            </a:r>
            <a:r>
              <a:rPr dirty="0"/>
              <a:t>who</a:t>
            </a:r>
            <a:r>
              <a:rPr spc="-25" dirty="0"/>
              <a:t> </a:t>
            </a:r>
            <a:r>
              <a:rPr dirty="0"/>
              <a:t>is</a:t>
            </a:r>
            <a:r>
              <a:rPr spc="-25" dirty="0"/>
              <a:t> </a:t>
            </a:r>
            <a:r>
              <a:rPr dirty="0"/>
              <a:t>in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15" dirty="0"/>
              <a:t> </a:t>
            </a:r>
            <a:r>
              <a:rPr dirty="0"/>
              <a:t>can</a:t>
            </a:r>
            <a:r>
              <a:rPr spc="-10" dirty="0"/>
              <a:t> respond.</a:t>
            </a:r>
            <a:endParaRPr sz="2650" dirty="0">
              <a:latin typeface="Lucida Sans Unicode"/>
              <a:cs typeface="Lucida Sans Unicode"/>
            </a:endParaRPr>
          </a:p>
          <a:p>
            <a:pPr marL="355600" marR="1104265" indent="-342900">
              <a:lnSpc>
                <a:spcPts val="3560"/>
              </a:lnSpc>
              <a:spcBef>
                <a:spcPts val="1015"/>
              </a:spcBef>
            </a:pPr>
            <a:r>
              <a:rPr sz="2650" spc="190" dirty="0">
                <a:solidFill>
                  <a:srgbClr val="90C225"/>
                </a:solidFill>
                <a:latin typeface="Lucida Sans Unicode"/>
                <a:cs typeface="Lucida Sans Unicode"/>
              </a:rPr>
              <a:t>▶</a:t>
            </a:r>
            <a:r>
              <a:rPr sz="2650" spc="-465" dirty="0">
                <a:solidFill>
                  <a:srgbClr val="90C225"/>
                </a:solidFill>
                <a:latin typeface="Lucida Sans Unicode"/>
                <a:cs typeface="Lucida Sans Unicode"/>
              </a:rPr>
              <a:t> </a:t>
            </a:r>
            <a:r>
              <a:rPr dirty="0"/>
              <a:t>We</a:t>
            </a:r>
            <a:r>
              <a:rPr spc="-114" dirty="0"/>
              <a:t> </a:t>
            </a:r>
            <a:r>
              <a:rPr dirty="0"/>
              <a:t>are</a:t>
            </a:r>
            <a:r>
              <a:rPr spc="-75" dirty="0"/>
              <a:t> </a:t>
            </a:r>
            <a:r>
              <a:rPr dirty="0"/>
              <a:t>both</a:t>
            </a:r>
            <a:r>
              <a:rPr spc="-75" dirty="0"/>
              <a:t> </a:t>
            </a:r>
            <a:r>
              <a:rPr dirty="0"/>
              <a:t>available</a:t>
            </a:r>
            <a:r>
              <a:rPr spc="-60" dirty="0"/>
              <a:t> </a:t>
            </a:r>
            <a:r>
              <a:rPr dirty="0"/>
              <a:t>at</a:t>
            </a:r>
            <a:r>
              <a:rPr spc="-70" dirty="0"/>
              <a:t> </a:t>
            </a:r>
            <a:r>
              <a:rPr dirty="0"/>
              <a:t>the</a:t>
            </a:r>
            <a:r>
              <a:rPr spc="-85" dirty="0"/>
              <a:t> </a:t>
            </a:r>
            <a:r>
              <a:rPr dirty="0"/>
              <a:t>gate</a:t>
            </a:r>
            <a:r>
              <a:rPr spc="-60" dirty="0"/>
              <a:t> </a:t>
            </a:r>
            <a:r>
              <a:rPr dirty="0"/>
              <a:t>for</a:t>
            </a:r>
            <a:r>
              <a:rPr spc="-65" dirty="0"/>
              <a:t> </a:t>
            </a:r>
            <a:r>
              <a:rPr spc="-25" dirty="0"/>
              <a:t>any </a:t>
            </a:r>
            <a:r>
              <a:rPr dirty="0"/>
              <a:t>immediate</a:t>
            </a:r>
            <a:r>
              <a:rPr spc="-135" dirty="0"/>
              <a:t> </a:t>
            </a:r>
            <a:r>
              <a:rPr spc="-10" dirty="0"/>
              <a:t>queries.</a:t>
            </a:r>
            <a:endParaRPr lang="en-GB" spc="-10" dirty="0"/>
          </a:p>
          <a:p>
            <a:pPr marL="355600" marR="1104265" indent="-342900">
              <a:lnSpc>
                <a:spcPts val="3560"/>
              </a:lnSpc>
              <a:spcBef>
                <a:spcPts val="1015"/>
              </a:spcBef>
            </a:pPr>
            <a:r>
              <a:rPr lang="en-GB" sz="2650" spc="-10" dirty="0">
                <a:latin typeface="Lucida Sans Unicode"/>
                <a:cs typeface="Lucida Sans Unicode"/>
              </a:rPr>
              <a:t>Admin questions and queries to </a:t>
            </a:r>
            <a:r>
              <a:rPr lang="en-GB" sz="2650" spc="-10" dirty="0" err="1">
                <a:latin typeface="Lucida Sans Unicode"/>
                <a:cs typeface="Lucida Sans Unicode"/>
              </a:rPr>
              <a:t>Postbox</a:t>
            </a:r>
            <a:r>
              <a:rPr lang="en-GB" sz="2650" spc="-10" dirty="0">
                <a:latin typeface="Lucida Sans Unicode"/>
                <a:cs typeface="Lucida Sans Unicode"/>
              </a:rPr>
              <a:t> </a:t>
            </a:r>
            <a:endParaRPr sz="2650" dirty="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4465</TotalTime>
  <Words>506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Lucida Sans Unicode</vt:lpstr>
      <vt:lpstr>Trebuchet MS</vt:lpstr>
      <vt:lpstr>Office Theme</vt:lpstr>
      <vt:lpstr>Meet the teacher</vt:lpstr>
      <vt:lpstr>Classroom rules and routines</vt:lpstr>
      <vt:lpstr>Uniform</vt:lpstr>
      <vt:lpstr>Classwork</vt:lpstr>
      <vt:lpstr>Homework</vt:lpstr>
      <vt:lpstr>PowerPoint Presentation</vt:lpstr>
      <vt:lpstr>PowerPoint Presentation</vt:lpstr>
      <vt:lpstr>Reconciliation and First Holy Communion</vt:lpstr>
      <vt:lpstr>Communication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the teacher</dc:title>
  <dc:creator>Tim Caddick</dc:creator>
  <cp:lastModifiedBy>Trish Johnston</cp:lastModifiedBy>
  <cp:revision>3</cp:revision>
  <dcterms:created xsi:type="dcterms:W3CDTF">2026-09-01T10:47:10Z</dcterms:created>
  <dcterms:modified xsi:type="dcterms:W3CDTF">2026-09-06T10:14:13Z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2026-03-05T00:00:00Z</vt:filetime>
  </property>
  <property fmtid="{D5CDD505-2E9C-101B-9397-08002B2CF9AE}" pid="4" name="Creator">
    <vt:lpwstr>Microsoft® PowerPoint® 2021</vt:lpwstr>
  </property>
  <property fmtid="{D5CDD505-2E9C-101B-9397-08002B2CF9AE}" pid="5" name="LastSaved">
    <vt:filetime>2026-09-01T00:00:00Z</vt:filetime>
  </property>
  <property fmtid="{D5CDD505-2E9C-101B-9397-08002B2CF9AE}" pid="6" name="Producer">
    <vt:lpwstr>Microsoft® PowerPoint® 2021</vt:lpwstr>
  </property>
</Properties>
</file>