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4"/>
  </p:sldMasterIdLst>
  <p:notesMasterIdLst>
    <p:notesMasterId r:id="rId19"/>
  </p:notesMasterIdLst>
  <p:sldIdLst>
    <p:sldId id="256" r:id="rId5"/>
    <p:sldId id="294" r:id="rId6"/>
    <p:sldId id="318" r:id="rId7"/>
    <p:sldId id="325" r:id="rId8"/>
    <p:sldId id="319" r:id="rId9"/>
    <p:sldId id="280" r:id="rId10"/>
    <p:sldId id="281" r:id="rId11"/>
    <p:sldId id="259" r:id="rId12"/>
    <p:sldId id="317" r:id="rId13"/>
    <p:sldId id="282" r:id="rId14"/>
    <p:sldId id="292" r:id="rId15"/>
    <p:sldId id="297" r:id="rId16"/>
    <p:sldId id="320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970D13-1563-4537-BEE0-046CCB8FE7EB}" v="1" dt="2026-09-02T15:34:45.9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343" autoAdjust="0"/>
  </p:normalViewPr>
  <p:slideViewPr>
    <p:cSldViewPr snapToGrid="0">
      <p:cViewPr varScale="1">
        <p:scale>
          <a:sx n="65" d="100"/>
          <a:sy n="65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Regan" userId="cc2a7a81-3487-49f9-a639-4f925a98cda2" providerId="ADAL" clId="{128F741B-4711-4207-8FD5-C51C42D1DBFE}"/>
    <pc:docChg chg="custSel modSld">
      <pc:chgData name="Eleanor Regan" userId="cc2a7a81-3487-49f9-a639-4f925a98cda2" providerId="ADAL" clId="{128F741B-4711-4207-8FD5-C51C42D1DBFE}" dt="2026-09-02T15:36:16.163" v="292" actId="122"/>
      <pc:docMkLst>
        <pc:docMk/>
      </pc:docMkLst>
      <pc:sldChg chg="addSp modSp mod">
        <pc:chgData name="Eleanor Regan" userId="cc2a7a81-3487-49f9-a639-4f925a98cda2" providerId="ADAL" clId="{128F741B-4711-4207-8FD5-C51C42D1DBFE}" dt="2026-09-02T15:36:16.163" v="292" actId="122"/>
        <pc:sldMkLst>
          <pc:docMk/>
          <pc:sldMk cId="3727058103" sldId="256"/>
        </pc:sldMkLst>
        <pc:spChg chg="add mod">
          <ac:chgData name="Eleanor Regan" userId="cc2a7a81-3487-49f9-a639-4f925a98cda2" providerId="ADAL" clId="{128F741B-4711-4207-8FD5-C51C42D1DBFE}" dt="2026-09-02T15:36:16.163" v="292" actId="122"/>
          <ac:spMkLst>
            <pc:docMk/>
            <pc:sldMk cId="3727058103" sldId="256"/>
            <ac:spMk id="5" creationId="{AEA7FF77-85AC-5F54-CDD8-CDBD3FB50A7C}"/>
          </ac:spMkLst>
        </pc:spChg>
      </pc:sldChg>
      <pc:sldChg chg="modSp mod">
        <pc:chgData name="Eleanor Regan" userId="cc2a7a81-3487-49f9-a639-4f925a98cda2" providerId="ADAL" clId="{128F741B-4711-4207-8FD5-C51C42D1DBFE}" dt="2026-09-02T14:58:40.656" v="182" actId="1076"/>
        <pc:sldMkLst>
          <pc:docMk/>
          <pc:sldMk cId="954964996" sldId="261"/>
        </pc:sldMkLst>
        <pc:spChg chg="mod">
          <ac:chgData name="Eleanor Regan" userId="cc2a7a81-3487-49f9-a639-4f925a98cda2" providerId="ADAL" clId="{128F741B-4711-4207-8FD5-C51C42D1DBFE}" dt="2026-09-02T14:58:40.656" v="182" actId="1076"/>
          <ac:spMkLst>
            <pc:docMk/>
            <pc:sldMk cId="954964996" sldId="261"/>
            <ac:spMk id="3" creationId="{A31C9B70-89F1-42CF-A813-A05A03904C3E}"/>
          </ac:spMkLst>
        </pc:spChg>
      </pc:sldChg>
      <pc:sldChg chg="modSp mod">
        <pc:chgData name="Eleanor Regan" userId="cc2a7a81-3487-49f9-a639-4f925a98cda2" providerId="ADAL" clId="{128F741B-4711-4207-8FD5-C51C42D1DBFE}" dt="2026-09-02T14:54:42.506" v="75" actId="12"/>
        <pc:sldMkLst>
          <pc:docMk/>
          <pc:sldMk cId="4287170060" sldId="281"/>
        </pc:sldMkLst>
        <pc:spChg chg="mod">
          <ac:chgData name="Eleanor Regan" userId="cc2a7a81-3487-49f9-a639-4f925a98cda2" providerId="ADAL" clId="{128F741B-4711-4207-8FD5-C51C42D1DBFE}" dt="2026-09-02T14:54:42.506" v="75" actId="12"/>
          <ac:spMkLst>
            <pc:docMk/>
            <pc:sldMk cId="4287170060" sldId="281"/>
            <ac:spMk id="3" creationId="{00000000-0000-0000-0000-000000000000}"/>
          </ac:spMkLst>
        </pc:spChg>
      </pc:sldChg>
      <pc:sldChg chg="modSp mod">
        <pc:chgData name="Eleanor Regan" userId="cc2a7a81-3487-49f9-a639-4f925a98cda2" providerId="ADAL" clId="{128F741B-4711-4207-8FD5-C51C42D1DBFE}" dt="2026-09-02T14:58:05.382" v="87" actId="12"/>
        <pc:sldMkLst>
          <pc:docMk/>
          <pc:sldMk cId="944927029" sldId="297"/>
        </pc:sldMkLst>
        <pc:spChg chg="mod">
          <ac:chgData name="Eleanor Regan" userId="cc2a7a81-3487-49f9-a639-4f925a98cda2" providerId="ADAL" clId="{128F741B-4711-4207-8FD5-C51C42D1DBFE}" dt="2026-09-02T14:58:05.382" v="87" actId="12"/>
          <ac:spMkLst>
            <pc:docMk/>
            <pc:sldMk cId="944927029" sldId="297"/>
            <ac:spMk id="3" creationId="{00000000-0000-0000-0000-000000000000}"/>
          </ac:spMkLst>
        </pc:spChg>
      </pc:sldChg>
      <pc:sldChg chg="modSp mod">
        <pc:chgData name="Eleanor Regan" userId="cc2a7a81-3487-49f9-a639-4f925a98cda2" providerId="ADAL" clId="{128F741B-4711-4207-8FD5-C51C42D1DBFE}" dt="2026-09-02T14:55:40.262" v="86" actId="20577"/>
        <pc:sldMkLst>
          <pc:docMk/>
          <pc:sldMk cId="2421760863" sldId="317"/>
        </pc:sldMkLst>
        <pc:spChg chg="mod">
          <ac:chgData name="Eleanor Regan" userId="cc2a7a81-3487-49f9-a639-4f925a98cda2" providerId="ADAL" clId="{128F741B-4711-4207-8FD5-C51C42D1DBFE}" dt="2026-09-02T14:55:40.262" v="86" actId="20577"/>
          <ac:spMkLst>
            <pc:docMk/>
            <pc:sldMk cId="2421760863" sldId="317"/>
            <ac:spMk id="3" creationId="{00000000-0000-0000-0000-000000000000}"/>
          </ac:spMkLst>
        </pc:spChg>
      </pc:sldChg>
      <pc:sldChg chg="modSp mod">
        <pc:chgData name="Eleanor Regan" userId="cc2a7a81-3487-49f9-a639-4f925a98cda2" providerId="ADAL" clId="{128F741B-4711-4207-8FD5-C51C42D1DBFE}" dt="2026-09-02T14:54:14.710" v="74" actId="20577"/>
        <pc:sldMkLst>
          <pc:docMk/>
          <pc:sldMk cId="3140861388" sldId="318"/>
        </pc:sldMkLst>
        <pc:spChg chg="mod">
          <ac:chgData name="Eleanor Regan" userId="cc2a7a81-3487-49f9-a639-4f925a98cda2" providerId="ADAL" clId="{128F741B-4711-4207-8FD5-C51C42D1DBFE}" dt="2026-09-02T14:54:14.710" v="74" actId="20577"/>
          <ac:spMkLst>
            <pc:docMk/>
            <pc:sldMk cId="3140861388" sldId="318"/>
            <ac:spMk id="3" creationId="{4C1455B9-B339-AA4F-3CAD-DBDACA5DDCCD}"/>
          </ac:spMkLst>
        </pc:spChg>
      </pc:sldChg>
    </pc:docChg>
  </pc:docChgLst>
  <pc:docChgLst>
    <pc:chgData name="Eleanor Regan" userId="cc2a7a81-3487-49f9-a639-4f925a98cda2" providerId="ADAL" clId="{DBBBDF6B-9621-41C7-BA8B-903F2B9BB716}"/>
    <pc:docChg chg="modSld">
      <pc:chgData name="Eleanor Regan" userId="cc2a7a81-3487-49f9-a639-4f925a98cda2" providerId="ADAL" clId="{DBBBDF6B-9621-41C7-BA8B-903F2B9BB716}" dt="2026-09-02T17:18:05.830" v="235" actId="20577"/>
      <pc:docMkLst>
        <pc:docMk/>
      </pc:docMkLst>
      <pc:sldChg chg="modSp mod">
        <pc:chgData name="Eleanor Regan" userId="cc2a7a81-3487-49f9-a639-4f925a98cda2" providerId="ADAL" clId="{DBBBDF6B-9621-41C7-BA8B-903F2B9BB716}" dt="2026-09-02T17:10:17.069" v="1" actId="1076"/>
        <pc:sldMkLst>
          <pc:docMk/>
          <pc:sldMk cId="3727058103" sldId="256"/>
        </pc:sldMkLst>
        <pc:spChg chg="mod">
          <ac:chgData name="Eleanor Regan" userId="cc2a7a81-3487-49f9-a639-4f925a98cda2" providerId="ADAL" clId="{DBBBDF6B-9621-41C7-BA8B-903F2B9BB716}" dt="2026-09-02T17:10:17.069" v="1" actId="1076"/>
          <ac:spMkLst>
            <pc:docMk/>
            <pc:sldMk cId="3727058103" sldId="256"/>
            <ac:spMk id="5" creationId="{AEA7FF77-85AC-5F54-CDD8-CDBD3FB50A7C}"/>
          </ac:spMkLst>
        </pc:spChg>
      </pc:sldChg>
      <pc:sldChg chg="modSp mod">
        <pc:chgData name="Eleanor Regan" userId="cc2a7a81-3487-49f9-a639-4f925a98cda2" providerId="ADAL" clId="{DBBBDF6B-9621-41C7-BA8B-903F2B9BB716}" dt="2026-09-02T17:12:41.364" v="114" actId="5793"/>
        <pc:sldMkLst>
          <pc:docMk/>
          <pc:sldMk cId="1345677262" sldId="259"/>
        </pc:sldMkLst>
        <pc:spChg chg="mod">
          <ac:chgData name="Eleanor Regan" userId="cc2a7a81-3487-49f9-a639-4f925a98cda2" providerId="ADAL" clId="{DBBBDF6B-9621-41C7-BA8B-903F2B9BB716}" dt="2026-09-02T17:12:41.364" v="114" actId="5793"/>
          <ac:spMkLst>
            <pc:docMk/>
            <pc:sldMk cId="1345677262" sldId="259"/>
            <ac:spMk id="3" creationId="{BA583A3F-3A6C-4484-BA0B-857F08B4326C}"/>
          </ac:spMkLst>
        </pc:spChg>
      </pc:sldChg>
      <pc:sldChg chg="modSp mod">
        <pc:chgData name="Eleanor Regan" userId="cc2a7a81-3487-49f9-a639-4f925a98cda2" providerId="ADAL" clId="{DBBBDF6B-9621-41C7-BA8B-903F2B9BB716}" dt="2026-09-02T17:11:25.947" v="54" actId="20577"/>
        <pc:sldMkLst>
          <pc:docMk/>
          <pc:sldMk cId="4287170060" sldId="281"/>
        </pc:sldMkLst>
        <pc:spChg chg="mod">
          <ac:chgData name="Eleanor Regan" userId="cc2a7a81-3487-49f9-a639-4f925a98cda2" providerId="ADAL" clId="{DBBBDF6B-9621-41C7-BA8B-903F2B9BB716}" dt="2026-09-02T17:11:25.947" v="54" actId="20577"/>
          <ac:spMkLst>
            <pc:docMk/>
            <pc:sldMk cId="4287170060" sldId="281"/>
            <ac:spMk id="3" creationId="{00000000-0000-0000-0000-000000000000}"/>
          </ac:spMkLst>
        </pc:spChg>
      </pc:sldChg>
      <pc:sldChg chg="modSp mod">
        <pc:chgData name="Eleanor Regan" userId="cc2a7a81-3487-49f9-a639-4f925a98cda2" providerId="ADAL" clId="{DBBBDF6B-9621-41C7-BA8B-903F2B9BB716}" dt="2026-09-02T17:10:25.795" v="6" actId="20577"/>
        <pc:sldMkLst>
          <pc:docMk/>
          <pc:sldMk cId="94738715" sldId="294"/>
        </pc:sldMkLst>
        <pc:spChg chg="mod">
          <ac:chgData name="Eleanor Regan" userId="cc2a7a81-3487-49f9-a639-4f925a98cda2" providerId="ADAL" clId="{DBBBDF6B-9621-41C7-BA8B-903F2B9BB716}" dt="2026-09-02T17:10:25.795" v="6" actId="20577"/>
          <ac:spMkLst>
            <pc:docMk/>
            <pc:sldMk cId="94738715" sldId="294"/>
            <ac:spMk id="3" creationId="{00000000-0000-0000-0000-000000000000}"/>
          </ac:spMkLst>
        </pc:spChg>
      </pc:sldChg>
      <pc:sldChg chg="modSp mod">
        <pc:chgData name="Eleanor Regan" userId="cc2a7a81-3487-49f9-a639-4f925a98cda2" providerId="ADAL" clId="{DBBBDF6B-9621-41C7-BA8B-903F2B9BB716}" dt="2026-09-02T17:14:53.633" v="182" actId="20577"/>
        <pc:sldMkLst>
          <pc:docMk/>
          <pc:sldMk cId="2421760863" sldId="317"/>
        </pc:sldMkLst>
        <pc:spChg chg="mod">
          <ac:chgData name="Eleanor Regan" userId="cc2a7a81-3487-49f9-a639-4f925a98cda2" providerId="ADAL" clId="{DBBBDF6B-9621-41C7-BA8B-903F2B9BB716}" dt="2026-09-02T17:14:53.633" v="182" actId="20577"/>
          <ac:spMkLst>
            <pc:docMk/>
            <pc:sldMk cId="2421760863" sldId="317"/>
            <ac:spMk id="3" creationId="{00000000-0000-0000-0000-000000000000}"/>
          </ac:spMkLst>
        </pc:spChg>
      </pc:sldChg>
      <pc:sldChg chg="modSp mod">
        <pc:chgData name="Eleanor Regan" userId="cc2a7a81-3487-49f9-a639-4f925a98cda2" providerId="ADAL" clId="{DBBBDF6B-9621-41C7-BA8B-903F2B9BB716}" dt="2026-09-02T17:18:05.830" v="235" actId="20577"/>
        <pc:sldMkLst>
          <pc:docMk/>
          <pc:sldMk cId="2160105618" sldId="320"/>
        </pc:sldMkLst>
        <pc:spChg chg="mod">
          <ac:chgData name="Eleanor Regan" userId="cc2a7a81-3487-49f9-a639-4f925a98cda2" providerId="ADAL" clId="{DBBBDF6B-9621-41C7-BA8B-903F2B9BB716}" dt="2026-09-02T17:18:05.830" v="235" actId="20577"/>
          <ac:spMkLst>
            <pc:docMk/>
            <pc:sldMk cId="2160105618" sldId="320"/>
            <ac:spMk id="2" creationId="{0F0B29D6-9A12-E0BF-0973-29B7B6E5344F}"/>
          </ac:spMkLst>
        </pc:spChg>
        <pc:spChg chg="mod">
          <ac:chgData name="Eleanor Regan" userId="cc2a7a81-3487-49f9-a639-4f925a98cda2" providerId="ADAL" clId="{DBBBDF6B-9621-41C7-BA8B-903F2B9BB716}" dt="2026-09-02T17:17:39.387" v="230" actId="20577"/>
          <ac:spMkLst>
            <pc:docMk/>
            <pc:sldMk cId="2160105618" sldId="320"/>
            <ac:spMk id="3" creationId="{7D5AB841-DD2F-3AD5-3815-3A16425BD48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599D4-C7AB-4538-AF09-5FB7E13A03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3C25C-1B6D-4F53-83A3-4605139D0E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300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C25C-1B6D-4F53-83A3-4605139D0EC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63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C25C-1B6D-4F53-83A3-4605139D0EC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788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C25C-1B6D-4F53-83A3-4605139D0EC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164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A3C25C-1B6D-4F53-83A3-4605139D0EC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55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524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57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77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885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3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69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65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89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12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21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33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8F688-27D0-4E57-BC33-9FD156B6E06C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B5A0A-5D4E-45F7-A15D-AB68ABAFFC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46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hjones@st-annes.walsall.sch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F69C-1CBB-4581-9FBC-0DA6FF9CE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2989" y="-233362"/>
            <a:ext cx="10552235" cy="510540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8000" u="sng" dirty="0"/>
            </a:br>
            <a:r>
              <a:rPr lang="en-GB" sz="8000" u="sng" dirty="0"/>
              <a:t>Welcome to Year 2</a:t>
            </a:r>
            <a:br>
              <a:rPr lang="en-GB" sz="6700" dirty="0"/>
            </a:br>
            <a:br>
              <a:rPr lang="en-GB" sz="4400" dirty="0"/>
            </a:br>
            <a:br>
              <a:rPr lang="en-GB" sz="4400" dirty="0"/>
            </a:b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9356" y="3190875"/>
            <a:ext cx="3619500" cy="2724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7FF77-85AC-5F54-CDD8-CDBD3FB50A7C}"/>
              </a:ext>
            </a:extLst>
          </p:cNvPr>
          <p:cNvSpPr txBox="1"/>
          <p:nvPr/>
        </p:nvSpPr>
        <p:spPr>
          <a:xfrm>
            <a:off x="560816" y="4193202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Please inform me if somebody new will be collecting your child from school, so I am aware at dismissal.</a:t>
            </a:r>
          </a:p>
        </p:txBody>
      </p:sp>
    </p:spTree>
    <p:extLst>
      <p:ext uri="{BB962C8B-B14F-4D97-AF65-F5344CB8AC3E}">
        <p14:creationId xmlns:p14="http://schemas.microsoft.com/office/powerpoint/2010/main" val="3727058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u="sng" dirty="0"/>
              <a:t>Spellings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177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200" dirty="0">
                <a:latin typeface="+mj-lt"/>
              </a:rPr>
              <a:t>A different spelling rule will be taught each week in class through our phonics lessons. Children will then be given spellings that follow this rule to practise at home. </a:t>
            </a:r>
          </a:p>
          <a:p>
            <a:pPr marL="0" indent="0">
              <a:buNone/>
            </a:pPr>
            <a:endParaRPr lang="en-GB" sz="3200" dirty="0">
              <a:latin typeface="+mj-lt"/>
            </a:endParaRPr>
          </a:p>
          <a:p>
            <a:pPr marL="0" indent="0">
              <a:buNone/>
            </a:pPr>
            <a:r>
              <a:rPr lang="en-GB" sz="3200" dirty="0">
                <a:latin typeface="+mj-lt"/>
              </a:rPr>
              <a:t>All children receive 6 spellings to practise with a further 2 ‘challenge’ words.</a:t>
            </a:r>
          </a:p>
          <a:p>
            <a:pPr marL="0" indent="0">
              <a:buNone/>
            </a:pPr>
            <a:endParaRPr lang="en-GB" sz="3200" dirty="0">
              <a:latin typeface="+mj-lt"/>
            </a:endParaRPr>
          </a:p>
          <a:p>
            <a:pPr marL="0" indent="0">
              <a:buNone/>
            </a:pPr>
            <a:r>
              <a:rPr lang="en-GB" sz="3200" dirty="0">
                <a:latin typeface="+mj-lt"/>
              </a:rPr>
              <a:t>These words are also practised daily through our handwriting.</a:t>
            </a:r>
          </a:p>
        </p:txBody>
      </p:sp>
    </p:spTree>
    <p:extLst>
      <p:ext uri="{BB962C8B-B14F-4D97-AF65-F5344CB8AC3E}">
        <p14:creationId xmlns:p14="http://schemas.microsoft.com/office/powerpoint/2010/main" val="3149368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08355"/>
          </a:xfrm>
        </p:spPr>
        <p:txBody>
          <a:bodyPr/>
          <a:lstStyle/>
          <a:p>
            <a:r>
              <a:rPr lang="en-US" u="sng" dirty="0"/>
              <a:t>Rewards in Year 2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97" y="1076386"/>
            <a:ext cx="9928123" cy="55200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>
                <a:latin typeface="+mj-lt"/>
              </a:rPr>
              <a:t>Space </a:t>
            </a:r>
            <a:r>
              <a:rPr lang="en-US" sz="2400" b="1" dirty="0" err="1">
                <a:latin typeface="+mj-lt"/>
              </a:rPr>
              <a:t>behaviour</a:t>
            </a:r>
            <a:r>
              <a:rPr lang="en-US" sz="2400" b="1" dirty="0">
                <a:latin typeface="+mj-lt"/>
              </a:rPr>
              <a:t> system- </a:t>
            </a:r>
            <a:r>
              <a:rPr lang="en-US" sz="2400" dirty="0">
                <a:latin typeface="+mj-lt"/>
              </a:rPr>
              <a:t>This records children’s achievements in class. Children receive stickers and will go into a raffle for a prize at the end of the day /week.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  <a:p>
            <a:pPr marL="0" indent="0">
              <a:buNone/>
            </a:pPr>
            <a:r>
              <a:rPr lang="en-GB" sz="2400" b="1" dirty="0">
                <a:latin typeface="+mj-lt"/>
              </a:rPr>
              <a:t>Class reward jar- </a:t>
            </a:r>
            <a:r>
              <a:rPr lang="en-GB" sz="2400" dirty="0">
                <a:latin typeface="+mj-lt"/>
              </a:rPr>
              <a:t>Whole class behaviour is rewarded by adding marbles to our jar. Rewards (such as extra playtime or a visit to the park) are given once the children have reached their target.</a:t>
            </a:r>
          </a:p>
          <a:p>
            <a:pPr marL="0" indent="0">
              <a:buNone/>
            </a:pPr>
            <a:endParaRPr lang="en-GB" sz="2400" dirty="0">
              <a:latin typeface="+mj-lt"/>
            </a:endParaRPr>
          </a:p>
          <a:p>
            <a:pPr marL="0" indent="0">
              <a:buNone/>
            </a:pPr>
            <a:r>
              <a:rPr lang="en-GB" sz="2400" b="1" dirty="0">
                <a:latin typeface="+mj-lt"/>
              </a:rPr>
              <a:t>House points- </a:t>
            </a:r>
            <a:r>
              <a:rPr lang="en-GB" sz="2400" dirty="0">
                <a:latin typeface="+mj-lt"/>
              </a:rPr>
              <a:t>House points are given across school for a variety of positive reasons including great manners, hard work, teamwork and acts of kindness.</a:t>
            </a:r>
          </a:p>
          <a:p>
            <a:pPr marL="0" indent="0">
              <a:buNone/>
            </a:pPr>
            <a:endParaRPr lang="en-GB" sz="2400" dirty="0">
              <a:latin typeface="+mj-lt"/>
            </a:endParaRPr>
          </a:p>
          <a:p>
            <a:pPr marL="0" indent="0">
              <a:buNone/>
            </a:pPr>
            <a:r>
              <a:rPr lang="en-GB" sz="2400" b="1" dirty="0">
                <a:latin typeface="+mj-lt"/>
              </a:rPr>
              <a:t>Sully-</a:t>
            </a:r>
            <a:r>
              <a:rPr lang="en-GB" sz="2400" dirty="0">
                <a:latin typeface="+mj-lt"/>
              </a:rPr>
              <a:t> Each Friday, I will choose a member of the class to take Sully home. You can record photographs/ a message about what your child did over the weekend which they can share in class. Please return by the next Friday.</a:t>
            </a:r>
          </a:p>
        </p:txBody>
      </p:sp>
      <p:pic>
        <p:nvPicPr>
          <p:cNvPr id="1028" name="Picture 4" descr="Sulley Monsters INC - Imagui">
            <a:extLst>
              <a:ext uri="{FF2B5EF4-FFF2-40B4-BE49-F238E27FC236}">
                <a16:creationId xmlns:a16="http://schemas.microsoft.com/office/drawing/2014/main" id="{A183EDE2-8E8B-541F-310E-804DE9A5D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297" y="4127939"/>
            <a:ext cx="1863544" cy="221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42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Parent Planners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latin typeface="+mj-lt"/>
              </a:rPr>
              <a:t>Please check our class page to see an overview of what we are learning about in Year 2 each half-term. </a:t>
            </a:r>
          </a:p>
          <a:p>
            <a:endParaRPr lang="en-GB" sz="3200" dirty="0">
              <a:latin typeface="+mj-lt"/>
            </a:endParaRPr>
          </a:p>
          <a:p>
            <a:r>
              <a:rPr lang="en-GB" sz="3200" dirty="0">
                <a:latin typeface="+mj-lt"/>
              </a:rPr>
              <a:t>You are also welcome to look at our subject knowledge organisers which give more detail about our Science and History/ Geography units of work.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492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B29D6-9A12-E0BF-0973-29B7B6E53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dates for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AB841-DD2F-3AD5-3815-3A16425BD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INSET day- Friday 2nd October (School closed)</a:t>
            </a:r>
          </a:p>
          <a:p>
            <a:r>
              <a:rPr lang="en-GB" dirty="0">
                <a:latin typeface="+mj-lt"/>
              </a:rPr>
              <a:t>School photographs- Monday 5</a:t>
            </a:r>
            <a:r>
              <a:rPr lang="en-GB" baseline="30000" dirty="0">
                <a:latin typeface="+mj-lt"/>
              </a:rPr>
              <a:t>th</a:t>
            </a:r>
            <a:r>
              <a:rPr lang="en-GB" dirty="0">
                <a:latin typeface="+mj-lt"/>
              </a:rPr>
              <a:t> October</a:t>
            </a:r>
          </a:p>
          <a:p>
            <a:r>
              <a:rPr lang="en-GB" dirty="0">
                <a:latin typeface="+mj-lt"/>
              </a:rPr>
              <a:t>Y2/Y3 Family mass at Church- Saturday 17</a:t>
            </a:r>
            <a:r>
              <a:rPr lang="en-GB" baseline="30000" dirty="0">
                <a:latin typeface="+mj-lt"/>
              </a:rPr>
              <a:t>th</a:t>
            </a:r>
            <a:r>
              <a:rPr lang="en-GB" dirty="0">
                <a:latin typeface="+mj-lt"/>
              </a:rPr>
              <a:t> October</a:t>
            </a:r>
          </a:p>
          <a:p>
            <a:r>
              <a:rPr lang="en-GB" dirty="0">
                <a:latin typeface="+mj-lt"/>
              </a:rPr>
              <a:t>Parent/Teacher meeting- Thursday 19</a:t>
            </a:r>
            <a:r>
              <a:rPr lang="en-GB" baseline="30000" dirty="0">
                <a:latin typeface="+mj-lt"/>
              </a:rPr>
              <a:t>th</a:t>
            </a:r>
            <a:r>
              <a:rPr lang="en-GB" dirty="0">
                <a:latin typeface="+mj-lt"/>
              </a:rPr>
              <a:t> November</a:t>
            </a:r>
          </a:p>
          <a:p>
            <a:r>
              <a:rPr lang="en-GB" dirty="0">
                <a:latin typeface="+mj-lt"/>
              </a:rPr>
              <a:t>KS1 Nativity- Thursday 10</a:t>
            </a:r>
            <a:r>
              <a:rPr lang="en-GB" baseline="30000" dirty="0">
                <a:latin typeface="+mj-lt"/>
              </a:rPr>
              <a:t>th</a:t>
            </a:r>
            <a:r>
              <a:rPr lang="en-GB" dirty="0">
                <a:latin typeface="+mj-lt"/>
              </a:rPr>
              <a:t> December @ 9:30am and Friday 11</a:t>
            </a:r>
            <a:r>
              <a:rPr lang="en-GB" baseline="30000" dirty="0">
                <a:latin typeface="+mj-lt"/>
              </a:rPr>
              <a:t>th</a:t>
            </a:r>
            <a:r>
              <a:rPr lang="en-GB" dirty="0">
                <a:latin typeface="+mj-lt"/>
              </a:rPr>
              <a:t> December @ 2:00pm</a:t>
            </a:r>
          </a:p>
          <a:p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0105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C9B70-89F1-42CF-A813-A05A03904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666" y="612753"/>
            <a:ext cx="8596668" cy="498161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GB" sz="3600" dirty="0">
              <a:latin typeface="+mj-lt"/>
            </a:endParaRPr>
          </a:p>
          <a:p>
            <a:pPr marL="0" indent="0" algn="ctr">
              <a:buNone/>
            </a:pPr>
            <a:r>
              <a:rPr lang="en-GB" sz="3600" dirty="0">
                <a:latin typeface="+mj-lt"/>
              </a:rPr>
              <a:t>Please check ‘Headlines’- School newsletter each week.</a:t>
            </a:r>
          </a:p>
          <a:p>
            <a:pPr marL="0" indent="0" algn="ctr">
              <a:buNone/>
            </a:pPr>
            <a:endParaRPr lang="en-GB" sz="3600" dirty="0">
              <a:latin typeface="+mj-lt"/>
            </a:endParaRPr>
          </a:p>
          <a:p>
            <a:pPr marL="0" indent="0" algn="ctr">
              <a:buNone/>
            </a:pPr>
            <a:r>
              <a:rPr lang="en-GB" sz="3600" dirty="0">
                <a:latin typeface="+mj-lt"/>
              </a:rPr>
              <a:t>If you have any queries or concerns throughout the year, please feel free to email me at:</a:t>
            </a:r>
          </a:p>
          <a:p>
            <a:pPr marL="0" indent="0" algn="ctr">
              <a:buNone/>
            </a:pPr>
            <a:endParaRPr lang="en-GB" sz="3600" u="sng" dirty="0">
              <a:latin typeface="+mj-lt"/>
              <a:hlinkClick r:id="rId2"/>
            </a:endParaRPr>
          </a:p>
          <a:p>
            <a:pPr marL="0" indent="0" algn="ctr">
              <a:buNone/>
            </a:pPr>
            <a:r>
              <a:rPr lang="en-GB" sz="3600" u="sng" dirty="0">
                <a:latin typeface="+mj-lt"/>
                <a:hlinkClick r:id="rId2"/>
              </a:rPr>
              <a:t>eregan@st-annes.walsall.sch.uk</a:t>
            </a:r>
            <a:r>
              <a:rPr lang="en-GB" sz="3600" dirty="0">
                <a:latin typeface="+mj-lt"/>
              </a:rPr>
              <a:t>. </a:t>
            </a:r>
          </a:p>
          <a:p>
            <a:pPr marL="0" indent="0" algn="ctr">
              <a:buNone/>
            </a:pPr>
            <a:endParaRPr lang="en-GB" sz="3600" dirty="0">
              <a:latin typeface="+mj-lt"/>
            </a:endParaRPr>
          </a:p>
          <a:p>
            <a:pPr marL="0" indent="0" algn="ctr">
              <a:buNone/>
            </a:pPr>
            <a:r>
              <a:rPr lang="en-GB" sz="3600" dirty="0">
                <a:latin typeface="+mj-lt"/>
              </a:rPr>
              <a:t>Thank you for listening.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496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Staff in Year 2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637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3600" dirty="0">
                <a:latin typeface="+mj-lt"/>
              </a:rPr>
              <a:t>Mrs Regan– Class teacher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600" dirty="0">
                <a:latin typeface="+mj-lt"/>
              </a:rPr>
              <a:t>Mrs Benton– Teaching Assistant/ French teacher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600" dirty="0">
                <a:latin typeface="+mj-lt"/>
              </a:rPr>
              <a:t>Mrs Baker- Teaching Assistant/Art teacher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600" dirty="0">
                <a:latin typeface="+mj-lt"/>
              </a:rPr>
              <a:t>Mrs Swann – PE teacher</a:t>
            </a:r>
          </a:p>
          <a:p>
            <a:pPr marL="0" indent="0">
              <a:lnSpc>
                <a:spcPct val="100000"/>
              </a:lnSpc>
              <a:buNone/>
            </a:pPr>
            <a:endParaRPr lang="en-GB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738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455B9-B339-AA4F-3CAD-DBDACA5DD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4449"/>
            <a:ext cx="10515600" cy="6277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800" u="sng" dirty="0">
                <a:latin typeface="+mj-lt"/>
              </a:rPr>
              <a:t>Attendance</a:t>
            </a:r>
          </a:p>
          <a:p>
            <a:pPr marL="0" indent="0">
              <a:buNone/>
            </a:pPr>
            <a:endParaRPr lang="en-GB" sz="4800" u="sng" dirty="0"/>
          </a:p>
          <a:p>
            <a:r>
              <a:rPr lang="en-GB" sz="3600" dirty="0">
                <a:latin typeface="+mj-lt"/>
              </a:rPr>
              <a:t>Our register closes at 8:50am. Children arriving at the office after this time will be marked as late</a:t>
            </a:r>
          </a:p>
          <a:p>
            <a:r>
              <a:rPr lang="en-GB" sz="3600" dirty="0">
                <a:latin typeface="+mj-lt"/>
              </a:rPr>
              <a:t>All children benefit from regular attendance. Earlier start of day to access early morning tasks.</a:t>
            </a:r>
          </a:p>
          <a:p>
            <a:r>
              <a:rPr lang="en-GB" sz="3600" dirty="0">
                <a:latin typeface="+mj-lt"/>
              </a:rPr>
              <a:t>Dismissal time- KS1 playground at 3:20pm</a:t>
            </a:r>
          </a:p>
          <a:p>
            <a:r>
              <a:rPr lang="en-GB" sz="3600" dirty="0">
                <a:latin typeface="+mj-lt"/>
              </a:rPr>
              <a:t>Frequent absences impact on children’s learning and friendships.</a:t>
            </a:r>
            <a:r>
              <a:rPr lang="en-GB" sz="36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GB" sz="3600" dirty="0">
                <a:latin typeface="+mj-lt"/>
              </a:rPr>
              <a:t>Please discuss any concerns, we are here to listen and help.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086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E31FC-9FAA-AF0E-6D3F-76E7E80BE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66569-B69E-F3AA-9CF2-DBDBD031C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4449"/>
            <a:ext cx="10515600" cy="6277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800" u="sng" dirty="0">
                <a:latin typeface="+mj-lt"/>
              </a:rPr>
              <a:t>Uniform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BA0FE-5B88-F1CD-284D-23E7DFF9E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900" y="534925"/>
            <a:ext cx="6261223" cy="598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3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A82F0-B191-ED23-50C3-41B2E99DA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5125"/>
            <a:ext cx="10515600" cy="5799065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4400" u="sng" dirty="0">
                <a:solidFill>
                  <a:prstClr val="black"/>
                </a:solidFill>
                <a:latin typeface="+mj-lt"/>
              </a:rPr>
              <a:t>Our P.E days are </a:t>
            </a:r>
            <a:r>
              <a:rPr lang="en-GB" sz="4400" b="1" u="sng" dirty="0">
                <a:solidFill>
                  <a:prstClr val="black"/>
                </a:solidFill>
                <a:latin typeface="+mj-lt"/>
              </a:rPr>
              <a:t>Monday</a:t>
            </a:r>
            <a:r>
              <a:rPr lang="en-GB" sz="4400" u="sng" dirty="0">
                <a:solidFill>
                  <a:prstClr val="black"/>
                </a:solidFill>
                <a:latin typeface="+mj-lt"/>
              </a:rPr>
              <a:t> and </a:t>
            </a:r>
            <a:r>
              <a:rPr lang="en-GB" sz="4400" b="1" u="sng" dirty="0">
                <a:solidFill>
                  <a:prstClr val="black"/>
                </a:solidFill>
                <a:latin typeface="+mj-lt"/>
              </a:rPr>
              <a:t>Thursday</a:t>
            </a:r>
            <a:endParaRPr kumimoji="0" lang="en-GB" sz="4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4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Please ensure children arrive in their full St. Anne’s PE kit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Trainers for PE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White St. Anne’s logo t-shirt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Plain black shorts or tracksuit bottoms that don’t contain logos</a:t>
            </a:r>
            <a:endParaRPr lang="en-GB" sz="3200" dirty="0">
              <a:latin typeface="+mj-lt"/>
            </a:endParaRPr>
          </a:p>
          <a:p>
            <a:r>
              <a:rPr lang="en-GB" sz="3200" b="1" dirty="0">
                <a:latin typeface="+mj-lt"/>
              </a:rPr>
              <a:t>Earrings need to be removed at home</a:t>
            </a:r>
          </a:p>
          <a:p>
            <a:r>
              <a:rPr lang="en-GB" sz="3200" dirty="0">
                <a:latin typeface="+mj-lt"/>
              </a:rPr>
              <a:t>Long hair needs to be tied up</a:t>
            </a:r>
          </a:p>
          <a:p>
            <a:r>
              <a:rPr lang="en-GB" sz="3200" b="1" dirty="0">
                <a:latin typeface="+mj-lt"/>
              </a:rPr>
              <a:t>Please label all items of clothing- </a:t>
            </a:r>
            <a:r>
              <a:rPr lang="en-GB" sz="3200" dirty="0">
                <a:latin typeface="+mj-lt"/>
              </a:rPr>
              <a:t>especially jumpers and cardigans</a:t>
            </a:r>
          </a:p>
        </p:txBody>
      </p:sp>
    </p:spTree>
    <p:extLst>
      <p:ext uri="{BB962C8B-B14F-4D97-AF65-F5344CB8AC3E}">
        <p14:creationId xmlns:p14="http://schemas.microsoft.com/office/powerpoint/2010/main" val="170552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KS1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0480"/>
            <a:ext cx="10515600" cy="4351338"/>
          </a:xfrm>
        </p:spPr>
        <p:txBody>
          <a:bodyPr>
            <a:noAutofit/>
          </a:bodyPr>
          <a:lstStyle/>
          <a:p>
            <a:r>
              <a:rPr lang="en-GB" sz="3200" dirty="0">
                <a:latin typeface="+mj-lt"/>
              </a:rPr>
              <a:t>SATS are no longer completed at the end of Year 2</a:t>
            </a:r>
          </a:p>
          <a:p>
            <a:r>
              <a:rPr lang="en-GB" sz="3200" dirty="0">
                <a:latin typeface="+mj-lt"/>
              </a:rPr>
              <a:t>We are now using optional National Curriculum assessments to assess children at the end of the year</a:t>
            </a:r>
          </a:p>
          <a:p>
            <a:r>
              <a:rPr lang="en-GB" sz="3200" dirty="0">
                <a:latin typeface="+mj-lt"/>
              </a:rPr>
              <a:t>These are used in combination with termly Maths, Reading, Grammar and Spelling tests</a:t>
            </a:r>
          </a:p>
          <a:p>
            <a:r>
              <a:rPr lang="en-GB" sz="3200" dirty="0">
                <a:latin typeface="+mj-lt"/>
              </a:rPr>
              <a:t>At the end of the year, your child’s report will contain Teacher Assessment judgements for each subject. </a:t>
            </a:r>
          </a:p>
          <a:p>
            <a:pPr marL="0" indent="0">
              <a:buNone/>
            </a:pPr>
            <a:r>
              <a:rPr lang="en-GB" sz="3200" b="1" dirty="0">
                <a:latin typeface="+mj-lt"/>
              </a:rPr>
              <a:t>Working Towards</a:t>
            </a:r>
          </a:p>
          <a:p>
            <a:pPr marL="0" indent="0">
              <a:buNone/>
            </a:pPr>
            <a:r>
              <a:rPr lang="en-GB" sz="3200" b="1" dirty="0">
                <a:latin typeface="+mj-lt"/>
              </a:rPr>
              <a:t>Expected</a:t>
            </a:r>
          </a:p>
          <a:p>
            <a:pPr marL="0" indent="0">
              <a:buNone/>
            </a:pPr>
            <a:r>
              <a:rPr lang="en-GB" sz="3200" b="1" dirty="0">
                <a:latin typeface="+mj-lt"/>
              </a:rPr>
              <a:t>Greater Depth</a:t>
            </a: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21235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19389"/>
          </a:xfrm>
        </p:spPr>
        <p:txBody>
          <a:bodyPr/>
          <a:lstStyle/>
          <a:p>
            <a:r>
              <a:rPr lang="en-GB" u="sng" dirty="0"/>
              <a:t>Homework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9389"/>
            <a:ext cx="10515600" cy="55984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From next week, homework will be sent home on </a:t>
            </a:r>
            <a:r>
              <a:rPr lang="en-GB" b="1" dirty="0">
                <a:latin typeface="+mj-lt"/>
              </a:rPr>
              <a:t>Fridays. </a:t>
            </a:r>
            <a:r>
              <a:rPr lang="en-GB" dirty="0">
                <a:latin typeface="+mj-lt"/>
              </a:rPr>
              <a:t>Please return this by the following Friday. No homework will be set during school holidays.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Homework will usually be reading (1000 stories), Learn It’s and spellings practise. The children may also sometimes bring home a worksheet linked to the topic we have been focusing upon in Maths.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If you have any queries about homework, please email me.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717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9F99F-51B0-459B-80B3-F5EA8A3C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800" y="0"/>
            <a:ext cx="10515600" cy="1325563"/>
          </a:xfrm>
        </p:spPr>
        <p:txBody>
          <a:bodyPr/>
          <a:lstStyle/>
          <a:p>
            <a:r>
              <a:rPr lang="en-GB" u="sng" dirty="0"/>
              <a:t>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83A3F-3A6C-4484-BA0B-857F08B43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800" y="1192212"/>
            <a:ext cx="10858453" cy="5322887"/>
          </a:xfrm>
        </p:spPr>
        <p:txBody>
          <a:bodyPr>
            <a:noAutofit/>
          </a:bodyPr>
          <a:lstStyle/>
          <a:p>
            <a:r>
              <a:rPr lang="en-GB" dirty="0">
                <a:latin typeface="+mj-lt"/>
              </a:rPr>
              <a:t>Children’s school reading books will be changed on a weekly basis. Staff and reading volunteers in school will hear children read regularly.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Please ensure that an entry is made and signed by an adult each time your child reads at home. These comments help us to assess whether your child has a sound understanding of the book they have read and if their book needs to be changed. 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You are also welcome to add comments about books your child is reading for enjoyment (e.g. library books). </a:t>
            </a:r>
          </a:p>
        </p:txBody>
      </p:sp>
    </p:spTree>
    <p:extLst>
      <p:ext uri="{BB962C8B-B14F-4D97-AF65-F5344CB8AC3E}">
        <p14:creationId xmlns:p14="http://schemas.microsoft.com/office/powerpoint/2010/main" val="1345677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5045"/>
            <a:ext cx="10515600" cy="1111983"/>
          </a:xfrm>
        </p:spPr>
        <p:txBody>
          <a:bodyPr/>
          <a:lstStyle/>
          <a:p>
            <a:r>
              <a:rPr lang="en-GB" dirty="0"/>
              <a:t>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94228"/>
            <a:ext cx="10908323" cy="4882735"/>
          </a:xfrm>
        </p:spPr>
        <p:txBody>
          <a:bodyPr>
            <a:normAutofit/>
          </a:bodyPr>
          <a:lstStyle/>
          <a:p>
            <a:r>
              <a:rPr lang="en-GB" dirty="0">
                <a:latin typeface="+mj-lt"/>
              </a:rPr>
              <a:t>We encourage all the children to participate in the 1,000 stories challenge. Like last year, the children can regularly select a book, discover the ‘Wow word!’ and enjoy reading with you at home. Certificates will be awarded and achievements celebrated in class.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Library visits take place termly throughout the year where children can select their own book to take home using their library card.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1760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winkl Cursive Looped"/>
        <a:ea typeface=""/>
        <a:cs typeface=""/>
      </a:majorFont>
      <a:minorFont>
        <a:latin typeface="Twinkl Cursive Looped Th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aabfa7-0c69-4b54-94a3-4b486cbf966b">
      <Terms xmlns="http://schemas.microsoft.com/office/infopath/2007/PartnerControls"/>
    </lcf76f155ced4ddcb4097134ff3c332f>
    <TaxCatchAll xmlns="8bcc597e-56f8-45ff-b12d-cf3ce578bb5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CF6BA21A4C474DABA1A62E3E91C9E6" ma:contentTypeVersion="16" ma:contentTypeDescription="Create a new document." ma:contentTypeScope="" ma:versionID="d891d6d151d275265004a3edd3da6866">
  <xsd:schema xmlns:xsd="http://www.w3.org/2001/XMLSchema" xmlns:xs="http://www.w3.org/2001/XMLSchema" xmlns:p="http://schemas.microsoft.com/office/2006/metadata/properties" xmlns:ns2="0caabfa7-0c69-4b54-94a3-4b486cbf966b" xmlns:ns3="8bcc597e-56f8-45ff-b12d-cf3ce578bb5c" targetNamespace="http://schemas.microsoft.com/office/2006/metadata/properties" ma:root="true" ma:fieldsID="f81f28696081df77ef1a0acf1ab26bfe" ns2:_="" ns3:_="">
    <xsd:import namespace="0caabfa7-0c69-4b54-94a3-4b486cbf966b"/>
    <xsd:import namespace="8bcc597e-56f8-45ff-b12d-cf3ce578bb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aabfa7-0c69-4b54-94a3-4b486cbf96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d484b3b-611a-453d-9c15-619e0d148e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cc597e-56f8-45ff-b12d-cf3ce578bb5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0a02319-86d9-4bbb-a1d8-ff4cd8c5e961}" ma:internalName="TaxCatchAll" ma:showField="CatchAllData" ma:web="8bcc597e-56f8-45ff-b12d-cf3ce578bb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ECD2A-4805-411A-8AAB-9BEDE6995E3D}">
  <ds:schemaRefs>
    <ds:schemaRef ds:uri="http://schemas.microsoft.com/office/2006/metadata/properties"/>
    <ds:schemaRef ds:uri="http://schemas.microsoft.com/office/infopath/2007/PartnerControls"/>
    <ds:schemaRef ds:uri="0caabfa7-0c69-4b54-94a3-4b486cbf966b"/>
    <ds:schemaRef ds:uri="8bcc597e-56f8-45ff-b12d-cf3ce578bb5c"/>
  </ds:schemaRefs>
</ds:datastoreItem>
</file>

<file path=customXml/itemProps2.xml><?xml version="1.0" encoding="utf-8"?>
<ds:datastoreItem xmlns:ds="http://schemas.openxmlformats.org/officeDocument/2006/customXml" ds:itemID="{3DBB3454-FD43-4B5F-9AF6-917B98A8DA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D9F3BB-658F-4CFE-8928-1E8E77E52B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aabfa7-0c69-4b54-94a3-4b486cbf966b"/>
    <ds:schemaRef ds:uri="8bcc597e-56f8-45ff-b12d-cf3ce578bb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1106</TotalTime>
  <Words>870</Words>
  <Application>Microsoft Office PowerPoint</Application>
  <PresentationFormat>Widescreen</PresentationFormat>
  <Paragraphs>87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Twinkl Cursive Looped</vt:lpstr>
      <vt:lpstr>Twinkl Cursive Looped Thin</vt:lpstr>
      <vt:lpstr>Office Theme</vt:lpstr>
      <vt:lpstr>                  Welcome to Year 2   </vt:lpstr>
      <vt:lpstr>Staff in Year 2</vt:lpstr>
      <vt:lpstr>PowerPoint Presentation</vt:lpstr>
      <vt:lpstr>PowerPoint Presentation</vt:lpstr>
      <vt:lpstr>PowerPoint Presentation</vt:lpstr>
      <vt:lpstr>KS1 Assessment</vt:lpstr>
      <vt:lpstr>Homework</vt:lpstr>
      <vt:lpstr>Reading</vt:lpstr>
      <vt:lpstr>Reading</vt:lpstr>
      <vt:lpstr>Spellings</vt:lpstr>
      <vt:lpstr>Rewards in Year 2</vt:lpstr>
      <vt:lpstr>Parent Planners</vt:lpstr>
      <vt:lpstr>Key dates for 2026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2  Miss Jones</dc:title>
  <dc:creator>Harriet Jones</dc:creator>
  <cp:lastModifiedBy>Eleanor Regan</cp:lastModifiedBy>
  <cp:revision>52</cp:revision>
  <dcterms:created xsi:type="dcterms:W3CDTF">2018-09-04T17:43:14Z</dcterms:created>
  <dcterms:modified xsi:type="dcterms:W3CDTF">2026-09-02T17:18:16Z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0x0101009DCF6BA21A4C474DABA1A62E3E91C9E6</vt:lpwstr>
  </property>
  <property fmtid="{D5CDD505-2E9C-101B-9397-08002B2CF9AE}" pid="3" name="MediaServiceImageTags">
    <vt:lpwstr/>
  </property>
</Properties>
</file>